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3"/>
  </p:sldMasterIdLst>
  <p:notesMasterIdLst>
    <p:notesMasterId r:id="rId41"/>
  </p:notesMasterIdLst>
  <p:handoutMasterIdLst>
    <p:handoutMasterId r:id="rId42"/>
  </p:handoutMasterIdLst>
  <p:sldIdLst>
    <p:sldId id="298" r:id="rId4"/>
    <p:sldId id="283" r:id="rId5"/>
    <p:sldId id="299" r:id="rId6"/>
    <p:sldId id="297" r:id="rId7"/>
    <p:sldId id="292" r:id="rId8"/>
    <p:sldId id="300" r:id="rId9"/>
    <p:sldId id="301" r:id="rId10"/>
    <p:sldId id="302" r:id="rId11"/>
    <p:sldId id="303" r:id="rId12"/>
    <p:sldId id="304" r:id="rId13"/>
    <p:sldId id="305" r:id="rId14"/>
    <p:sldId id="306" r:id="rId15"/>
    <p:sldId id="307" r:id="rId16"/>
    <p:sldId id="293" r:id="rId17"/>
    <p:sldId id="294" r:id="rId18"/>
    <p:sldId id="308" r:id="rId19"/>
    <p:sldId id="309" r:id="rId20"/>
    <p:sldId id="310" r:id="rId21"/>
    <p:sldId id="311" r:id="rId22"/>
    <p:sldId id="312" r:id="rId23"/>
    <p:sldId id="313" r:id="rId24"/>
    <p:sldId id="314" r:id="rId25"/>
    <p:sldId id="315" r:id="rId26"/>
    <p:sldId id="316" r:id="rId27"/>
    <p:sldId id="317" r:id="rId28"/>
    <p:sldId id="318" r:id="rId29"/>
    <p:sldId id="319" r:id="rId30"/>
    <p:sldId id="320" r:id="rId31"/>
    <p:sldId id="321" r:id="rId32"/>
    <p:sldId id="322" r:id="rId33"/>
    <p:sldId id="323" r:id="rId34"/>
    <p:sldId id="324" r:id="rId35"/>
    <p:sldId id="325" r:id="rId36"/>
    <p:sldId id="326" r:id="rId37"/>
    <p:sldId id="327" r:id="rId38"/>
    <p:sldId id="328" r:id="rId39"/>
    <p:sldId id="296" r:id="rId40"/>
  </p:sldIdLst>
  <p:sldSz cx="12192000" cy="6858000"/>
  <p:notesSz cx="6858000" cy="9144000"/>
  <p:defaultTextStyle>
    <a:defPPr rtl="0"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73A0DAA-6AF3-43AB-8588-CEC1D06C72B9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5" autoAdjust="0"/>
    <p:restoredTop sz="94574" autoAdjust="0"/>
  </p:normalViewPr>
  <p:slideViewPr>
    <p:cSldViewPr snapToGrid="0">
      <p:cViewPr varScale="1">
        <p:scale>
          <a:sx n="86" d="100"/>
          <a:sy n="86" d="100"/>
        </p:scale>
        <p:origin x="562" y="6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4" d="100"/>
          <a:sy n="84" d="100"/>
        </p:scale>
        <p:origin x="3900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handoutMaster" Target="handoutMasters/handoutMaster1.xml"/><Relationship Id="rId7" Type="http://schemas.openxmlformats.org/officeDocument/2006/relationships/slide" Target="slides/slide4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presProps" Target="presProp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1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tableStyles" Target="tableStyles.xml"/><Relationship Id="rId20" Type="http://schemas.openxmlformats.org/officeDocument/2006/relationships/slide" Target="slides/slide17.xml"/><Relationship Id="rId41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EBB651C5-239C-481D-B679-C1853F3D7869}" type="datetime1">
              <a:rPr lang="fr-FR" smtClean="0"/>
              <a:t>17/07/2021</a:t>
            </a:fld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82C0B10-7CAE-41E4-AB02-7E8B1FF2B89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 noProof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C3F468-A24C-40BA-9BA0-927B9D8CEF08}" type="datetime1">
              <a:rPr lang="fr-FR" smtClean="0"/>
              <a:pPr/>
              <a:t>17/07/2021</a:t>
            </a:fld>
            <a:endParaRPr lang="fr-FR" dirty="0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fr-FR" noProof="0"/>
          </a:p>
        </p:txBody>
      </p:sp>
      <p:sp>
        <p:nvSpPr>
          <p:cNvPr id="5" name="Espace réservé des notes 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fr-FR" noProof="0"/>
              <a:t>Modifier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530193B-564F-4854-8A52-728F3FB19C85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3603816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522760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507140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819191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286812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252854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414060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268718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2081493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098756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409274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351402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6649998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3863754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6593909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0657872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3241291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6582663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5124810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9519769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7438483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fr-FR" smtClean="0"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0298234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fr-FR" smtClean="0"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310735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3940549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fr-FR" smtClean="0"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3294337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fr-FR" smtClean="0"/>
              <a:t>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7409961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fr-FR" smtClean="0"/>
              <a:t>32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7057968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fr-FR" smtClean="0"/>
              <a:t>33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5001946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fr-FR" smtClean="0"/>
              <a:t>34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8462573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fr-FR" smtClean="0"/>
              <a:t>35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0409501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fr-FR" smtClean="0"/>
              <a:t>36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7950594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fr-FR" smtClean="0"/>
              <a:t>37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926200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517166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37949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256581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985423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380404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765654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positive de titr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Espace réservé d’image 40">
            <a:extLst>
              <a:ext uri="{FF2B5EF4-FFF2-40B4-BE49-F238E27FC236}">
                <a16:creationId xmlns:a16="http://schemas.microsoft.com/office/drawing/2014/main" id="{EB7F0EE8-BE52-4A79-8FC8-4A2487FA01F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780588" cy="6804025"/>
          </a:xfrm>
          <a:solidFill>
            <a:schemeClr val="bg1">
              <a:lumMod val="85000"/>
            </a:schemeClr>
          </a:solidFill>
        </p:spPr>
        <p:txBody>
          <a:bodyPr tIns="1728000" rtlCol="0" anchor="t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fr-FR" noProof="0"/>
              <a:t>Insérez ou glissez-déplacez votre photo ici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200400" y="2811053"/>
            <a:ext cx="8991600" cy="1261295"/>
          </a:xfrm>
          <a:solidFill>
            <a:schemeClr val="bg1"/>
          </a:solidFill>
        </p:spPr>
        <p:txBody>
          <a:bodyPr vert="horz" lIns="180000" tIns="360000" rIns="252000" bIns="180000" rtlCol="0" anchor="t">
            <a:noAutofit/>
          </a:bodyPr>
          <a:lstStyle>
            <a:lvl1pPr algn="r">
              <a:defRPr lang="en-ZA" sz="4000" b="1" spc="-300" dirty="0"/>
            </a:lvl1pPr>
          </a:lstStyle>
          <a:p>
            <a:pPr lvl="0" algn="r" rtl="0"/>
            <a:r>
              <a:rPr lang="fr-FR" noProof="0" dirty="0"/>
              <a:t>Cliquez pour modifier le titre de la présentation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00400" y="4061039"/>
            <a:ext cx="6580188" cy="580921"/>
          </a:xfrm>
          <a:solidFill>
            <a:schemeClr val="tx1">
              <a:alpha val="80000"/>
            </a:schemeClr>
          </a:solidFill>
        </p:spPr>
        <p:txBody>
          <a:bodyPr vert="horz" lIns="180000" tIns="180000" rIns="180000" bIns="180000" rtlCol="0">
            <a:noAutofit/>
          </a:bodyPr>
          <a:lstStyle>
            <a:lvl1pPr marL="0" indent="0" algn="r">
              <a:buNone/>
              <a:defRPr lang="en-ZA" dirty="0">
                <a:solidFill>
                  <a:schemeClr val="bg1"/>
                </a:solidFill>
              </a:defRPr>
            </a:lvl1pPr>
          </a:lstStyle>
          <a:p>
            <a:pPr marL="266700" lvl="0" indent="-266700" algn="ctr" rtl="0"/>
            <a:r>
              <a:rPr lang="fr-FR" noProof="0"/>
              <a:t>Modifiez le style des sous-titres du masque</a:t>
            </a:r>
          </a:p>
        </p:txBody>
      </p:sp>
      <p:sp>
        <p:nvSpPr>
          <p:cNvPr id="13" name="Rectangle 12">
            <a:extLst>
              <a:ext uri="{FF2B5EF4-FFF2-40B4-BE49-F238E27FC236}">
                <a16:creationId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4" name="Rectangle 13">
            <a:extLst>
              <a:ext uri="{FF2B5EF4-FFF2-40B4-BE49-F238E27FC236}">
                <a16:creationId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5" name="Rectangle 14">
            <a:extLst>
              <a:ext uri="{FF2B5EF4-FFF2-40B4-BE49-F238E27FC236}">
                <a16:creationId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9780588" y="2698612"/>
            <a:ext cx="2411412" cy="1148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334038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fr-FR" noProof="0"/>
              <a:t>Cliquez pour modifier le titre de la page</a:t>
            </a:r>
          </a:p>
        </p:txBody>
      </p:sp>
      <p:sp>
        <p:nvSpPr>
          <p:cNvPr id="7" name="Sous-titre 2">
            <a:extLst>
              <a:ext uri="{FF2B5EF4-FFF2-40B4-BE49-F238E27FC236}">
                <a16:creationId xmlns:a16="http://schemas.microsoft.com/office/drawing/2014/main" id="{7DEBF36F-ADC5-48FF-BFAF-3BED06924FD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fr-FR" noProof="0"/>
              <a:t>Sous-titre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32000" y="1512000"/>
            <a:ext cx="5472000" cy="4680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6" name="Espace réservé du texte 4">
            <a:extLst>
              <a:ext uri="{FF2B5EF4-FFF2-40B4-BE49-F238E27FC236}">
                <a16:creationId xmlns:a16="http://schemas.microsoft.com/office/drawing/2014/main" id="{7867C73D-EE16-41D1-B7CE-A35C765E3B8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99887" y="1511250"/>
            <a:ext cx="5472113" cy="4680000"/>
          </a:xfrm>
        </p:spPr>
        <p:txBody>
          <a:bodyPr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5" name="Espace réservé du numéro de diapositive 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fr-FR" noProof="0" smtClean="0"/>
              <a:pPr rtl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8915521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fr-FR" noProof="0"/>
              <a:t>Cliquez pour modifier le titre de la page</a:t>
            </a:r>
          </a:p>
        </p:txBody>
      </p:sp>
      <p:sp>
        <p:nvSpPr>
          <p:cNvPr id="9" name="Sous-titre 2">
            <a:extLst>
              <a:ext uri="{FF2B5EF4-FFF2-40B4-BE49-F238E27FC236}">
                <a16:creationId xmlns:a16="http://schemas.microsoft.com/office/drawing/2014/main" id="{F94EB5D3-F8CB-4E76-8D7E-FF441818EEC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fr-FR" noProof="0"/>
              <a:t>Sous-titre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1512000"/>
            <a:ext cx="3600000" cy="467925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16A38E24-EB1C-472F-B631-5DF32F9C4CF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01550" y="1511476"/>
            <a:ext cx="3600450" cy="4679249"/>
          </a:xfrm>
        </p:spPr>
        <p:txBody>
          <a:bodyPr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11" name="Espace réservé du texte 5">
            <a:extLst>
              <a:ext uri="{FF2B5EF4-FFF2-40B4-BE49-F238E27FC236}">
                <a16:creationId xmlns:a16="http://schemas.microsoft.com/office/drawing/2014/main" id="{5B4A252E-78C9-4F76-98A4-A4B580AD072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71550" y="1511475"/>
            <a:ext cx="3600450" cy="4679250"/>
          </a:xfrm>
        </p:spPr>
        <p:txBody>
          <a:bodyPr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6D4BCA97-F31B-451D-82F8-6E000DF2118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6" name="Espace réservé du numéro de diapositive 5">
            <a:extLst>
              <a:ext uri="{FF2B5EF4-FFF2-40B4-BE49-F238E27FC236}">
                <a16:creationId xmlns:a16="http://schemas.microsoft.com/office/drawing/2014/main" id="{0817AAC4-A657-4D75-A527-0307AFF2B17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fr-FR" noProof="0" smtClean="0"/>
              <a:pPr rtl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6543880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fr-FR" noProof="0"/>
              <a:t>Cliquez pour modifier le titre de la page</a:t>
            </a:r>
          </a:p>
        </p:txBody>
      </p:sp>
      <p:sp>
        <p:nvSpPr>
          <p:cNvPr id="10" name="Sous-titre 2">
            <a:extLst>
              <a:ext uri="{FF2B5EF4-FFF2-40B4-BE49-F238E27FC236}">
                <a16:creationId xmlns:a16="http://schemas.microsoft.com/office/drawing/2014/main" id="{9D7ACCB5-9A86-4F46-89E2-B79F48C9EC1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fr-FR" noProof="0"/>
              <a:t>Sous-titre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1512000"/>
            <a:ext cx="2160000" cy="467925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26412" y="1512000"/>
            <a:ext cx="2160588" cy="4679250"/>
          </a:xfrm>
        </p:spPr>
        <p:txBody>
          <a:bodyPr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13" name="Espace réservé du texte 5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21412" y="1512000"/>
            <a:ext cx="2160588" cy="4679250"/>
          </a:xfrm>
        </p:spPr>
        <p:txBody>
          <a:bodyPr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15" name="Espace réservé du texte 6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316412" y="1507535"/>
            <a:ext cx="2160588" cy="4679250"/>
          </a:xfrm>
        </p:spPr>
        <p:txBody>
          <a:bodyPr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17" name="Espace réservé du texte 7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611412" y="1507535"/>
            <a:ext cx="2160588" cy="4683715"/>
          </a:xfrm>
        </p:spPr>
        <p:txBody>
          <a:bodyPr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2D09234E-176D-4BBF-9391-7B6F018C51A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6" name="Espace réservé du numéro de diapositive 5">
            <a:extLst>
              <a:ext uri="{FF2B5EF4-FFF2-40B4-BE49-F238E27FC236}">
                <a16:creationId xmlns:a16="http://schemas.microsoft.com/office/drawing/2014/main" id="{009ABD5E-B8F1-4246-B167-09138760AD7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fr-FR" noProof="0" smtClean="0"/>
              <a:pPr rtl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9748372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uniqu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fr-FR" noProof="0"/>
              <a:t>Cliquez pour modifier le titre de la page</a:t>
            </a:r>
          </a:p>
        </p:txBody>
      </p:sp>
      <p:sp>
        <p:nvSpPr>
          <p:cNvPr id="5" name="Sous-titre 2">
            <a:extLst>
              <a:ext uri="{FF2B5EF4-FFF2-40B4-BE49-F238E27FC236}">
                <a16:creationId xmlns:a16="http://schemas.microsoft.com/office/drawing/2014/main" id="{10727B06-56A8-44A2-B6C2-9ED183D107F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fr-FR" noProof="0"/>
              <a:t>Sous-titre</a:t>
            </a: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08CCB8C2-B6A2-4C69-8D3A-57420A034BA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4" name="Espace réservé du numéro de diapositive 3">
            <a:extLst>
              <a:ext uri="{FF2B5EF4-FFF2-40B4-BE49-F238E27FC236}">
                <a16:creationId xmlns:a16="http://schemas.microsoft.com/office/drawing/2014/main" id="{853CF994-8B2C-443F-B695-7378DD360DAA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fr-FR" noProof="0" smtClean="0"/>
              <a:pPr rtl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A95CDFA7-DEA3-4BBE-8D70-0AF654A1E6F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fr-FR" noProof="0" smtClean="0"/>
              <a:pPr rtl="0"/>
              <a:t>‹N°›</a:t>
            </a:fld>
            <a:endParaRPr lang="fr-FR" noProof="0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90694D9D-C633-4D52-965E-E5BBD9883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11397670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séparation 1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Espace réservé d’image 40">
            <a:extLst>
              <a:ext uri="{FF2B5EF4-FFF2-40B4-BE49-F238E27FC236}">
                <a16:creationId xmlns:a16="http://schemas.microsoft.com/office/drawing/2014/main" id="{EB7F0EE8-BE52-4A79-8FC8-4A2487FA01F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780588" cy="6371351"/>
          </a:xfrm>
          <a:solidFill>
            <a:schemeClr val="bg1">
              <a:lumMod val="8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fr-FR" noProof="0" dirty="0"/>
              <a:t>Insérez ou glissez-déplacez </a:t>
            </a:r>
            <a:br>
              <a:rPr lang="fr-FR" noProof="0" dirty="0"/>
            </a:br>
            <a:r>
              <a:rPr lang="fr-FR" noProof="0" dirty="0"/>
              <a:t>votre photo ici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35700" y="2204792"/>
            <a:ext cx="5956300" cy="1944000"/>
          </a:xfrm>
          <a:solidFill>
            <a:schemeClr val="bg1"/>
          </a:solidFill>
        </p:spPr>
        <p:txBody>
          <a:bodyPr vert="horz" lIns="180000" tIns="324000" rIns="252000" bIns="180000" rtlCol="0" anchor="t">
            <a:noAutofit/>
          </a:bodyPr>
          <a:lstStyle>
            <a:lvl1pPr algn="r">
              <a:defRPr lang="en-ZA" sz="4800" b="1" spc="-300" dirty="0"/>
            </a:lvl1pPr>
          </a:lstStyle>
          <a:p>
            <a:pPr lvl="0" algn="r" rtl="0"/>
            <a:r>
              <a:rPr lang="fr-FR" noProof="0" dirty="0"/>
              <a:t>Cliquez pour modifier le séparateur de section</a:t>
            </a:r>
          </a:p>
        </p:txBody>
      </p:sp>
      <p:sp>
        <p:nvSpPr>
          <p:cNvPr id="7" name="Sous-titre 2">
            <a:extLst>
              <a:ext uri="{FF2B5EF4-FFF2-40B4-BE49-F238E27FC236}">
                <a16:creationId xmlns:a16="http://schemas.microsoft.com/office/drawing/2014/main" id="{9E4D4535-D519-40ED-B8A4-2EA1276BB65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5700" y="4148860"/>
            <a:ext cx="5956300" cy="1100565"/>
          </a:xfrm>
          <a:solidFill>
            <a:schemeClr val="tx1">
              <a:alpha val="80000"/>
            </a:schemeClr>
          </a:solidFill>
        </p:spPr>
        <p:txBody>
          <a:bodyPr lIns="180000" tIns="180000" rIns="252000" bIns="180000" rtlCol="0"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  <a:lvl2pPr marL="266700" indent="0" algn="r">
              <a:buNone/>
              <a:defRPr sz="1800">
                <a:solidFill>
                  <a:schemeClr val="bg1"/>
                </a:solidFill>
              </a:defRPr>
            </a:lvl2pPr>
            <a:lvl3pPr marL="542925" indent="0" algn="r">
              <a:buNone/>
              <a:defRPr sz="1800">
                <a:solidFill>
                  <a:schemeClr val="bg1"/>
                </a:solidFill>
              </a:defRPr>
            </a:lvl3pPr>
            <a:lvl4pPr marL="809625" indent="0" algn="r">
              <a:buNone/>
              <a:defRPr sz="1800">
                <a:solidFill>
                  <a:schemeClr val="bg1"/>
                </a:solidFill>
              </a:defRPr>
            </a:lvl4pPr>
            <a:lvl5pPr marL="1076325" indent="0" algn="r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fr-FR" noProof="0"/>
              <a:t>Modifiez le style des sous-titres du masque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6816FE98-6A12-44EC-8485-8B5EFABDF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9780588" y="5247782"/>
            <a:ext cx="2411412" cy="1148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3" name="Rectangle 12">
            <a:extLst>
              <a:ext uri="{FF2B5EF4-FFF2-40B4-BE49-F238E27FC236}">
                <a16:creationId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4" name="Rectangle 13">
            <a:extLst>
              <a:ext uri="{FF2B5EF4-FFF2-40B4-BE49-F238E27FC236}">
                <a16:creationId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5" name="Rectangle 14">
            <a:extLst>
              <a:ext uri="{FF2B5EF4-FFF2-40B4-BE49-F238E27FC236}">
                <a16:creationId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5" name="Espace réservé du numéro de diapositive 4">
            <a:extLst>
              <a:ext uri="{FF2B5EF4-FFF2-40B4-BE49-F238E27FC236}">
                <a16:creationId xmlns:a16="http://schemas.microsoft.com/office/drawing/2014/main" id="{F50EF489-F21B-4E7C-9A44-D3CC8DC34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fr-FR" noProof="0" smtClean="0"/>
              <a:pPr rtl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4371590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séparation 2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Espace réservé d’image 40">
            <a:extLst>
              <a:ext uri="{FF2B5EF4-FFF2-40B4-BE49-F238E27FC236}">
                <a16:creationId xmlns:a16="http://schemas.microsoft.com/office/drawing/2014/main" id="{EB7F0EE8-BE52-4A79-8FC8-4A2487FA01F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411412" y="0"/>
            <a:ext cx="9780588" cy="6371351"/>
          </a:xfrm>
          <a:solidFill>
            <a:schemeClr val="bg1">
              <a:lumMod val="8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fr-FR" noProof="0" dirty="0"/>
              <a:t>Insérez ou glissez-déplacez </a:t>
            </a:r>
            <a:br>
              <a:rPr lang="fr-FR" noProof="0" dirty="0"/>
            </a:br>
            <a:r>
              <a:rPr lang="fr-FR" noProof="0" dirty="0"/>
              <a:t>votre photo ici</a:t>
            </a:r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E473AB13-DFF9-4538-9907-E261659E0E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700" y="2156226"/>
            <a:ext cx="5958000" cy="1958400"/>
          </a:xfrm>
          <a:solidFill>
            <a:schemeClr val="bg1"/>
          </a:solidFill>
        </p:spPr>
        <p:txBody>
          <a:bodyPr lIns="252000" tIns="180000" rIns="180000" bIns="180000" rtlCol="0"/>
          <a:lstStyle>
            <a:lvl1pPr>
              <a:defRPr sz="48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rtl="0"/>
            <a:r>
              <a:rPr lang="fr-FR" noProof="0" dirty="0"/>
              <a:t>Cliquez pour modifier le séparateur de section</a:t>
            </a:r>
          </a:p>
        </p:txBody>
      </p:sp>
      <p:sp>
        <p:nvSpPr>
          <p:cNvPr id="7" name="Sous-titre 2">
            <a:extLst>
              <a:ext uri="{FF2B5EF4-FFF2-40B4-BE49-F238E27FC236}">
                <a16:creationId xmlns:a16="http://schemas.microsoft.com/office/drawing/2014/main" id="{9E4D4535-D519-40ED-B8A4-2EA1276BB65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4110760"/>
            <a:ext cx="5956300" cy="1100565"/>
          </a:xfrm>
          <a:solidFill>
            <a:schemeClr val="tx1">
              <a:alpha val="80000"/>
            </a:schemeClr>
          </a:solidFill>
        </p:spPr>
        <p:txBody>
          <a:bodyPr lIns="252000" tIns="180000" rIns="180000" bIns="180000" rtlCol="0"/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266700" indent="0" algn="r">
              <a:buNone/>
              <a:defRPr sz="1800">
                <a:solidFill>
                  <a:schemeClr val="bg1"/>
                </a:solidFill>
              </a:defRPr>
            </a:lvl2pPr>
            <a:lvl3pPr marL="542925" indent="0" algn="r">
              <a:buNone/>
              <a:defRPr sz="1800">
                <a:solidFill>
                  <a:schemeClr val="bg1"/>
                </a:solidFill>
              </a:defRPr>
            </a:lvl3pPr>
            <a:lvl4pPr marL="809625" indent="0" algn="r">
              <a:buNone/>
              <a:defRPr sz="1800">
                <a:solidFill>
                  <a:schemeClr val="bg1"/>
                </a:solidFill>
              </a:defRPr>
            </a:lvl4pPr>
            <a:lvl5pPr marL="1076325" indent="0" algn="r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fr-FR" noProof="0" dirty="0"/>
              <a:t>Modifiez le style des sous-titres du masque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6816FE98-6A12-44EC-8485-8B5EFABDF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0" y="5209682"/>
            <a:ext cx="2411412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fr-FR" noProof="0"/>
          </a:p>
        </p:txBody>
      </p:sp>
      <p:sp>
        <p:nvSpPr>
          <p:cNvPr id="13" name="Rectangle 12">
            <a:extLst>
              <a:ext uri="{FF2B5EF4-FFF2-40B4-BE49-F238E27FC236}">
                <a16:creationId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4" name="Rectangle 13">
            <a:extLst>
              <a:ext uri="{FF2B5EF4-FFF2-40B4-BE49-F238E27FC236}">
                <a16:creationId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5" name="Rectangle 14">
            <a:extLst>
              <a:ext uri="{FF2B5EF4-FFF2-40B4-BE49-F238E27FC236}">
                <a16:creationId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5" name="Espace réservé du numéro de diapositive 4">
            <a:extLst>
              <a:ext uri="{FF2B5EF4-FFF2-40B4-BE49-F238E27FC236}">
                <a16:creationId xmlns:a16="http://schemas.microsoft.com/office/drawing/2014/main" id="{F50EF489-F21B-4E7C-9A44-D3CC8DC34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fr-FR" noProof="0" smtClean="0"/>
              <a:pPr rtl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2828585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Texte 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’image 6">
            <a:extLst>
              <a:ext uri="{FF2B5EF4-FFF2-40B4-BE49-F238E27FC236}">
                <a16:creationId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096000" y="-1"/>
            <a:ext cx="6096000" cy="6371351"/>
          </a:xfrm>
          <a:solidFill>
            <a:schemeClr val="bg1">
              <a:lumMod val="95000"/>
            </a:schemeClr>
          </a:solidFill>
        </p:spPr>
        <p:txBody>
          <a:bodyPr tIns="1584000" rtlCol="0" anchor="t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fr-FR" noProof="0" dirty="0"/>
              <a:t>Insérez ou glissez-déplacez votre photo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11800" y="3802899"/>
            <a:ext cx="4648200" cy="985000"/>
          </a:xfrm>
          <a:solidFill>
            <a:schemeClr val="bg1"/>
          </a:solidFill>
        </p:spPr>
        <p:txBody>
          <a:bodyPr lIns="180000" tIns="180000" rIns="180000" bIns="180000" rtlCol="0"/>
          <a:lstStyle>
            <a:lvl1pPr algn="r">
              <a:defRPr sz="3600" b="1" spc="-3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fr-FR" noProof="0" dirty="0"/>
              <a:t>Modifier le titre de la page</a:t>
            </a:r>
          </a:p>
        </p:txBody>
      </p:sp>
      <p:sp>
        <p:nvSpPr>
          <p:cNvPr id="10" name="Sous-titre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111800" y="4787900"/>
            <a:ext cx="4648200" cy="1162800"/>
          </a:xfrm>
          <a:solidFill>
            <a:schemeClr val="tx1">
              <a:alpha val="80000"/>
            </a:schemeClr>
          </a:solidFill>
        </p:spPr>
        <p:txBody>
          <a:bodyPr lIns="180000" tIns="180000" rIns="180000" bIns="180000" rtlCol="0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fr-FR" noProof="0"/>
              <a:t>Sous-titre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32000" y="2668686"/>
            <a:ext cx="5472000" cy="2999426"/>
          </a:xfrm>
        </p:spPr>
        <p:txBody>
          <a:bodyPr rtlCol="0" anchor="b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5" name="Espace réservé du numéro de diapositive 4">
            <a:extLst>
              <a:ext uri="{FF2B5EF4-FFF2-40B4-BE49-F238E27FC236}">
                <a16:creationId xmlns:a16="http://schemas.microsoft.com/office/drawing/2014/main" id="{0505ED12-A431-4761-87A4-F05164BE022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fr-FR" noProof="0" smtClean="0"/>
              <a:pPr rtl="0"/>
              <a:t>‹N°›</a:t>
            </a:fld>
            <a:endParaRPr lang="fr-FR" noProof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508F53F-6AA2-4060-904A-BC90211DC043}"/>
              </a:ext>
            </a:extLst>
          </p:cNvPr>
          <p:cNvSpPr/>
          <p:nvPr userDrawn="1"/>
        </p:nvSpPr>
        <p:spPr>
          <a:xfrm>
            <a:off x="9348588" y="3700775"/>
            <a:ext cx="2411412" cy="1148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350103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Image du text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’image 6">
            <a:extLst>
              <a:ext uri="{FF2B5EF4-FFF2-40B4-BE49-F238E27FC236}">
                <a16:creationId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-1"/>
            <a:ext cx="6096000" cy="6371351"/>
          </a:xfrm>
          <a:solidFill>
            <a:schemeClr val="bg1">
              <a:lumMod val="95000"/>
            </a:schemeClr>
          </a:solidFill>
        </p:spPr>
        <p:txBody>
          <a:bodyPr tIns="1584000" rtlCol="0" anchor="t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fr-FR" noProof="0"/>
              <a:t>Insérez ou glissez-déplacez votre photo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18100" y="1869795"/>
            <a:ext cx="6641900" cy="1124345"/>
          </a:xfrm>
          <a:solidFill>
            <a:schemeClr val="bg1">
              <a:lumMod val="95000"/>
            </a:schemeClr>
          </a:solidFill>
        </p:spPr>
        <p:txBody>
          <a:bodyPr lIns="180000" tIns="180000" rIns="180000" bIns="180000" rtlCol="0"/>
          <a:lstStyle>
            <a:lvl1pPr algn="l">
              <a:defRPr sz="4800" b="1" spc="-3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fr-FR" noProof="0" dirty="0"/>
              <a:t>Cliquez pour modifier le titre de la page</a:t>
            </a:r>
          </a:p>
        </p:txBody>
      </p:sp>
      <p:sp>
        <p:nvSpPr>
          <p:cNvPr id="10" name="Sous-titre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118334" y="2994141"/>
            <a:ext cx="6641626" cy="590155"/>
          </a:xfrm>
          <a:solidFill>
            <a:schemeClr val="tx1">
              <a:alpha val="80000"/>
            </a:schemeClr>
          </a:solidFill>
        </p:spPr>
        <p:txBody>
          <a:bodyPr lIns="180000" tIns="180000" rIns="180000" bIns="180000" rtlCol="0"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fr-FR" noProof="0"/>
              <a:t>Sous-titre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88000" y="3763648"/>
            <a:ext cx="5472000" cy="2428351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5" name="Espace réservé du numéro de diapositive 4">
            <a:extLst>
              <a:ext uri="{FF2B5EF4-FFF2-40B4-BE49-F238E27FC236}">
                <a16:creationId xmlns:a16="http://schemas.microsoft.com/office/drawing/2014/main" id="{0505ED12-A431-4761-87A4-F05164BE022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fr-FR" noProof="0" smtClean="0"/>
              <a:pPr rtl="0"/>
              <a:t>‹N°›</a:t>
            </a:fld>
            <a:endParaRPr lang="fr-FR" noProof="0"/>
          </a:p>
        </p:txBody>
      </p:sp>
      <p:sp>
        <p:nvSpPr>
          <p:cNvPr id="8" name="Rectangle 7">
            <a:extLst>
              <a:ext uri="{FF2B5EF4-FFF2-40B4-BE49-F238E27FC236}">
                <a16:creationId xmlns:a16="http://schemas.microsoft.com/office/drawing/2014/main" id="{FA5285E0-8F27-49C4-AADF-92A3B72D41FD}"/>
              </a:ext>
            </a:extLst>
          </p:cNvPr>
          <p:cNvSpPr/>
          <p:nvPr userDrawn="1"/>
        </p:nvSpPr>
        <p:spPr>
          <a:xfrm>
            <a:off x="9775824" y="1762069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843892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fr-FR" noProof="0"/>
              <a:t>Cliquez pour modifier le titre de la page</a:t>
            </a:r>
          </a:p>
        </p:txBody>
      </p:sp>
      <p:sp>
        <p:nvSpPr>
          <p:cNvPr id="9" name="Sous-titre 2">
            <a:extLst>
              <a:ext uri="{FF2B5EF4-FFF2-40B4-BE49-F238E27FC236}">
                <a16:creationId xmlns:a16="http://schemas.microsoft.com/office/drawing/2014/main" id="{E4633398-8EC3-417B-BEA6-101D8F22467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fr-FR" noProof="0"/>
              <a:t>Sous-titre</a:t>
            </a:r>
          </a:p>
        </p:txBody>
      </p:sp>
      <p:sp>
        <p:nvSpPr>
          <p:cNvPr id="3" name="Espace réservé de comparaison gauche 1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32000" y="1515834"/>
            <a:ext cx="5472000" cy="360000"/>
          </a:xfrm>
        </p:spPr>
        <p:txBody>
          <a:bodyPr rtlCol="0" anchor="t"/>
          <a:lstStyle>
            <a:lvl1pPr marL="0" indent="0"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32000" y="2023668"/>
            <a:ext cx="5472000" cy="4168332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12" name="Espace réservé de comparaison gauche 2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00000" y="1516359"/>
            <a:ext cx="5472000" cy="358775"/>
          </a:xfrm>
        </p:spPr>
        <p:txBody>
          <a:bodyPr rtlCol="0"/>
          <a:lstStyle>
            <a:lvl1pPr marL="0" indent="0">
              <a:buNone/>
              <a:defRPr sz="2400" b="1"/>
            </a:lvl1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8" name="Espace réservé du texte 4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99887" y="2020359"/>
            <a:ext cx="5472113" cy="4170891"/>
          </a:xfrm>
        </p:spPr>
        <p:txBody>
          <a:bodyPr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6" name="Espace réservé du numéro de diapositive 5">
            <a:extLst>
              <a:ext uri="{FF2B5EF4-FFF2-40B4-BE49-F238E27FC236}">
                <a16:creationId xmlns:a16="http://schemas.microsoft.com/office/drawing/2014/main" id="{18733E7E-50D2-4F6C-9DF2-CF4C98C4B847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fr-FR" noProof="0" smtClean="0"/>
              <a:pPr rtl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5099557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nd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’image 6">
            <a:extLst>
              <a:ext uri="{FF2B5EF4-FFF2-40B4-BE49-F238E27FC236}">
                <a16:creationId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1"/>
            <a:ext cx="12192000" cy="6371350"/>
          </a:xfrm>
          <a:solidFill>
            <a:schemeClr val="bg1">
              <a:lumMod val="8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fr-FR" noProof="0"/>
              <a:t>Insérez ou glissez-déplacez votre photo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096000" y="5359400"/>
            <a:ext cx="5664000" cy="565899"/>
          </a:xfrm>
          <a:solidFill>
            <a:schemeClr val="tx1"/>
          </a:solidFill>
        </p:spPr>
        <p:txBody>
          <a:bodyPr lIns="180000" tIns="180000" rIns="180000" bIns="180000" rtlCol="0" anchor="ctr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fr-FR" noProof="0"/>
              <a:t>Entrez votre légende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8B3D119C-DBF5-4B4F-BE38-7BD7B5C8A5D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fr-FR" noProof="0" smtClean="0"/>
              <a:pPr rtl="0"/>
              <a:t>‹N°›</a:t>
            </a:fld>
            <a:endParaRPr lang="fr-FR" noProof="0"/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7F8E7C83-06D7-4C5B-85B7-0E5713B4F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19877846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rci de votre attention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Espace réservé d’image 40">
            <a:extLst>
              <a:ext uri="{FF2B5EF4-FFF2-40B4-BE49-F238E27FC236}">
                <a16:creationId xmlns:a16="http://schemas.microsoft.com/office/drawing/2014/main" id="{EB7F0EE8-BE52-4A79-8FC8-4A2487FA01F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780102" cy="6804025"/>
          </a:xfrm>
          <a:solidFill>
            <a:schemeClr val="bg1">
              <a:lumMod val="85000"/>
            </a:schemeClr>
          </a:solidFill>
        </p:spPr>
        <p:txBody>
          <a:bodyPr tIns="0" rtlCol="0"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fr-FR" noProof="0" dirty="0"/>
              <a:t>Insérez ou glissez-déplacez votre photo ici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458200" y="2798354"/>
            <a:ext cx="3733800" cy="1013684"/>
          </a:xfrm>
          <a:solidFill>
            <a:schemeClr val="bg1"/>
          </a:solidFill>
        </p:spPr>
        <p:txBody>
          <a:bodyPr vert="horz" lIns="108000" tIns="108000" rIns="252000" bIns="180000" rtlCol="0" anchor="t">
            <a:noAutofit/>
          </a:bodyPr>
          <a:lstStyle>
            <a:lvl1pPr algn="r">
              <a:lnSpc>
                <a:spcPct val="70000"/>
              </a:lnSpc>
              <a:defRPr lang="en-ZA" sz="4000" b="1" spc="-300" dirty="0"/>
            </a:lvl1pPr>
          </a:lstStyle>
          <a:p>
            <a:pPr lvl="0" algn="r" rtl="0"/>
            <a:r>
              <a:rPr lang="fr-FR" noProof="0" dirty="0"/>
              <a:t>Merci de votre attention</a:t>
            </a:r>
          </a:p>
        </p:txBody>
      </p:sp>
      <p:sp>
        <p:nvSpPr>
          <p:cNvPr id="9" name="Espace réservé du texte 5">
            <a:extLst>
              <a:ext uri="{FF2B5EF4-FFF2-40B4-BE49-F238E27FC236}">
                <a16:creationId xmlns:a16="http://schemas.microsoft.com/office/drawing/2014/main" id="{52FA7FC9-E40E-4144-84E4-34E3722E9A6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58200" y="3957705"/>
            <a:ext cx="2910342" cy="316800"/>
          </a:xfrm>
          <a:solidFill>
            <a:schemeClr val="tx1">
              <a:lumMod val="75000"/>
              <a:lumOff val="25000"/>
            </a:schemeClr>
          </a:solidFill>
        </p:spPr>
        <p:txBody>
          <a:bodyPr rIns="72000" rtlCol="0" anchor="ctr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fr-FR" noProof="0"/>
              <a:t>Nom complet</a:t>
            </a:r>
          </a:p>
        </p:txBody>
      </p:sp>
      <p:sp>
        <p:nvSpPr>
          <p:cNvPr id="10" name="Espace réservé du texte 6">
            <a:extLst>
              <a:ext uri="{FF2B5EF4-FFF2-40B4-BE49-F238E27FC236}">
                <a16:creationId xmlns:a16="http://schemas.microsoft.com/office/drawing/2014/main" id="{97289182-4FE6-4A18-9775-4588D5801CF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458200" y="4306722"/>
            <a:ext cx="2910342" cy="316800"/>
          </a:xfrm>
          <a:solidFill>
            <a:schemeClr val="tx1">
              <a:lumMod val="75000"/>
              <a:lumOff val="25000"/>
            </a:schemeClr>
          </a:solidFill>
        </p:spPr>
        <p:txBody>
          <a:bodyPr rIns="72000" rtlCol="0" anchor="ctr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fr-FR" noProof="0"/>
              <a:t>Numéro de téléphone</a:t>
            </a:r>
          </a:p>
        </p:txBody>
      </p:sp>
      <p:sp>
        <p:nvSpPr>
          <p:cNvPr id="11" name="Espace réservé du texte 7">
            <a:extLst>
              <a:ext uri="{FF2B5EF4-FFF2-40B4-BE49-F238E27FC236}">
                <a16:creationId xmlns:a16="http://schemas.microsoft.com/office/drawing/2014/main" id="{BD4E94C7-6CAF-4FEE-9E02-D3D3A2AC5EA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458200" y="4655739"/>
            <a:ext cx="2910342" cy="316800"/>
          </a:xfrm>
          <a:solidFill>
            <a:schemeClr val="tx1">
              <a:lumMod val="75000"/>
              <a:lumOff val="25000"/>
            </a:schemeClr>
          </a:solidFill>
        </p:spPr>
        <p:txBody>
          <a:bodyPr rIns="72000" rtlCol="0" anchor="ctr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fr-FR" noProof="0"/>
              <a:t>Poignée E-mail ou Réseaux sociaux</a:t>
            </a:r>
          </a:p>
        </p:txBody>
      </p:sp>
      <p:sp>
        <p:nvSpPr>
          <p:cNvPr id="12" name="Espace réservé du texte 8">
            <a:extLst>
              <a:ext uri="{FF2B5EF4-FFF2-40B4-BE49-F238E27FC236}">
                <a16:creationId xmlns:a16="http://schemas.microsoft.com/office/drawing/2014/main" id="{0DE421A3-3C59-48FC-BC3B-007ADFBEB4F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458200" y="5004756"/>
            <a:ext cx="2910342" cy="316800"/>
          </a:xfrm>
          <a:solidFill>
            <a:schemeClr val="tx1">
              <a:lumMod val="75000"/>
              <a:lumOff val="25000"/>
            </a:schemeClr>
          </a:solidFill>
        </p:spPr>
        <p:txBody>
          <a:bodyPr rIns="72000" rtlCol="0" anchor="ctr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fr-FR" noProof="0"/>
              <a:t>Site web de l’entreprise</a:t>
            </a:r>
          </a:p>
        </p:txBody>
      </p:sp>
      <p:sp>
        <p:nvSpPr>
          <p:cNvPr id="15" name="Rectangle 14">
            <a:extLst>
              <a:ext uri="{FF2B5EF4-FFF2-40B4-BE49-F238E27FC236}">
                <a16:creationId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4" name="Rectangle 13">
            <a:extLst>
              <a:ext uri="{FF2B5EF4-FFF2-40B4-BE49-F238E27FC236}">
                <a16:creationId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3" name="Rectangle 12">
            <a:extLst>
              <a:ext uri="{FF2B5EF4-FFF2-40B4-BE49-F238E27FC236}">
                <a16:creationId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8" name="Rectangle 7">
            <a:extLst>
              <a:ext uri="{FF2B5EF4-FFF2-40B4-BE49-F238E27FC236}">
                <a16:creationId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8458200" y="2685912"/>
            <a:ext cx="3733800" cy="1148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22FB6A7-1E80-487C-93E6-DCAA8751EF21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fr-FR" noProof="0" smtClean="0"/>
              <a:pPr rtl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0496631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fr-FR" noProof="0"/>
              <a:t>Cliquez pour modifier le titre de la page</a:t>
            </a:r>
          </a:p>
        </p:txBody>
      </p:sp>
      <p:sp>
        <p:nvSpPr>
          <p:cNvPr id="7" name="Sous-titre 2">
            <a:extLst>
              <a:ext uri="{FF2B5EF4-FFF2-40B4-BE49-F238E27FC236}">
                <a16:creationId xmlns:a16="http://schemas.microsoft.com/office/drawing/2014/main" id="{E97A9A62-1AA6-47A9-A1A0-54196823744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fr-FR" noProof="0"/>
              <a:t>Sous-titre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E8FE0EB3-0FF4-4285-B9D3-90A5751B7B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5" name="Espace réservé du numéro de diapositive 4">
            <a:extLst>
              <a:ext uri="{FF2B5EF4-FFF2-40B4-BE49-F238E27FC236}">
                <a16:creationId xmlns:a16="http://schemas.microsoft.com/office/drawing/2014/main" id="{C8DE0AAD-6FBD-416B-A91A-21F2B737919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fr-FR" noProof="0" smtClean="0"/>
              <a:pPr rtl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EB0D177-9AA4-42F4-9CD7-CD206217CA6D}"/>
              </a:ext>
            </a:extLst>
          </p:cNvPr>
          <p:cNvSpPr/>
          <p:nvPr userDrawn="1"/>
        </p:nvSpPr>
        <p:spPr>
          <a:xfrm>
            <a:off x="9780101" y="6371351"/>
            <a:ext cx="1979897" cy="4319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825DB53-D610-4A40-AFDC-EBC47DB613CE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31" name="Forme libre : Forme 30">
            <a:extLst>
              <a:ext uri="{FF2B5EF4-FFF2-40B4-BE49-F238E27FC236}">
                <a16:creationId xmlns:a16="http://schemas.microsoft.com/office/drawing/2014/main" id="{C2B9A6A4-83D0-40B1-8B15-964C84BF0705}"/>
              </a:ext>
            </a:extLst>
          </p:cNvPr>
          <p:cNvSpPr/>
          <p:nvPr userDrawn="1"/>
        </p:nvSpPr>
        <p:spPr>
          <a:xfrm>
            <a:off x="0" y="6371351"/>
            <a:ext cx="9780102" cy="432000"/>
          </a:xfrm>
          <a:custGeom>
            <a:avLst/>
            <a:gdLst>
              <a:gd name="connsiteX0" fmla="*/ 0 w 9780102"/>
              <a:gd name="connsiteY0" fmla="*/ 0 h 432000"/>
              <a:gd name="connsiteX1" fmla="*/ 9780102 w 9780102"/>
              <a:gd name="connsiteY1" fmla="*/ 0 h 432000"/>
              <a:gd name="connsiteX2" fmla="*/ 9780102 w 9780102"/>
              <a:gd name="connsiteY2" fmla="*/ 432000 h 432000"/>
              <a:gd name="connsiteX3" fmla="*/ 0 w 9780102"/>
              <a:gd name="connsiteY3" fmla="*/ 432000 h 43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80102" h="432000">
                <a:moveTo>
                  <a:pt x="0" y="0"/>
                </a:moveTo>
                <a:lnTo>
                  <a:pt x="9780102" y="0"/>
                </a:lnTo>
                <a:lnTo>
                  <a:pt x="9780102" y="432000"/>
                </a:lnTo>
                <a:lnTo>
                  <a:pt x="0" y="432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8000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rtl="0"/>
            <a:r>
              <a:rPr lang="fr-FR" noProof="0"/>
              <a:t>Cliquez pour modifier le titre de la page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2000"/>
            <a:ext cx="11328000" cy="4679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2000" y="6439820"/>
            <a:ext cx="5664000" cy="295062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ECA3099-A94F-4C3E-BC29-780EDD38F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0000" y="6371351"/>
            <a:ext cx="432000" cy="432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0" tIns="0" rIns="0" bIns="0" rtlCol="0" anchor="ctr"/>
          <a:lstStyle>
            <a:lvl1pPr algn="ctr">
              <a:defRPr sz="120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fld id="{19B51A1E-902D-48AF-9020-955120F399B6}" type="slidenum">
              <a:rPr lang="fr-FR" noProof="0" smtClean="0"/>
              <a:pPr rtl="0"/>
              <a:t>‹N°›</a:t>
            </a:fld>
            <a:endParaRPr lang="fr-FR" noProof="0"/>
          </a:p>
        </p:txBody>
      </p:sp>
      <p:sp>
        <p:nvSpPr>
          <p:cNvPr id="4" name="Zone de texte 3">
            <a:extLst>
              <a:ext uri="{FF2B5EF4-FFF2-40B4-BE49-F238E27FC236}">
                <a16:creationId xmlns:a16="http://schemas.microsoft.com/office/drawing/2014/main" id="{34FDC6F9-37F9-4E25-AECA-D307B8421C73}"/>
              </a:ext>
            </a:extLst>
          </p:cNvPr>
          <p:cNvSpPr txBox="1"/>
          <p:nvPr userDrawn="1"/>
        </p:nvSpPr>
        <p:spPr>
          <a:xfrm>
            <a:off x="10243100" y="6430153"/>
            <a:ext cx="1053900" cy="365535"/>
          </a:xfrm>
          <a:prstGeom prst="rect">
            <a:avLst/>
          </a:prstGeom>
          <a:noFill/>
        </p:spPr>
        <p:txBody>
          <a:bodyPr wrap="square" tIns="108000" bIns="0" rtlCol="0" anchor="ctr">
            <a:spAutoFit/>
          </a:bodyPr>
          <a:lstStyle/>
          <a:p>
            <a:pPr algn="r" rtl="0">
              <a:lnSpc>
                <a:spcPts val="1000"/>
              </a:lnSpc>
            </a:pPr>
            <a:r>
              <a:rPr lang="fr-FR" sz="2500" b="1" i="0" spc="-100" noProof="0">
                <a:solidFill>
                  <a:schemeClr val="accent1"/>
                </a:solidFill>
                <a:latin typeface="+mj-lt"/>
              </a:rPr>
              <a:t>TREY</a:t>
            </a:r>
            <a:r>
              <a:rPr lang="fr-FR" sz="1600" b="1" i="0" spc="-100" noProof="0">
                <a:solidFill>
                  <a:schemeClr val="accent1"/>
                </a:solidFill>
                <a:latin typeface="+mj-lt"/>
              </a:rPr>
              <a:t> </a:t>
            </a:r>
            <a:br>
              <a:rPr lang="fr-FR" sz="1600" b="1" i="0" spc="-100" baseline="0" noProof="0">
                <a:solidFill>
                  <a:schemeClr val="accent1"/>
                </a:solidFill>
                <a:latin typeface="+mj-lt"/>
              </a:rPr>
            </a:br>
            <a:r>
              <a:rPr lang="fr-FR" sz="1200" b="0" i="0" spc="140" noProof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Research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BC39664-EB8B-4A32-915A-D4308F79277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29" name="Rectangle 28">
            <a:extLst>
              <a:ext uri="{FF2B5EF4-FFF2-40B4-BE49-F238E27FC236}">
                <a16:creationId xmlns:a16="http://schemas.microsoft.com/office/drawing/2014/main" id="{9B49670D-8F18-44A8-B217-67B412095C0D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030FA059-EC32-4FFF-9673-48849B2FA43A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6371351"/>
            <a:ext cx="12191999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  <p:sldLayoutId id="2147483663" r:id="rId3"/>
    <p:sldLayoutId id="2147483658" r:id="rId4"/>
    <p:sldLayoutId id="2147483666" r:id="rId5"/>
    <p:sldLayoutId id="2147483659" r:id="rId6"/>
    <p:sldLayoutId id="2147483660" r:id="rId7"/>
    <p:sldLayoutId id="2147483664" r:id="rId8"/>
    <p:sldLayoutId id="2147483650" r:id="rId9"/>
    <p:sldLayoutId id="2147483652" r:id="rId10"/>
    <p:sldLayoutId id="2147483656" r:id="rId11"/>
    <p:sldLayoutId id="2147483657" r:id="rId12"/>
    <p:sldLayoutId id="2147483654" r:id="rId13"/>
    <p:sldLayoutId id="2147483655" r:id="rId1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 spc="-15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jpeg"/><Relationship Id="rId7" Type="http://schemas.openxmlformats.org/officeDocument/2006/relationships/image" Target="../media/image40.sv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9.png"/><Relationship Id="rId11" Type="http://schemas.openxmlformats.org/officeDocument/2006/relationships/image" Target="../media/image44.svg"/><Relationship Id="rId5" Type="http://schemas.openxmlformats.org/officeDocument/2006/relationships/image" Target="../media/image38.sv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Espace réservé d’image 11" descr="Mains rassemblées en cercle">
            <a:extLst>
              <a:ext uri="{FF2B5EF4-FFF2-40B4-BE49-F238E27FC236}">
                <a16:creationId xmlns:a16="http://schemas.microsoft.com/office/drawing/2014/main" id="{AA8A1CBA-9BB5-2246-9F4B-98EAD7C9015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Titr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00400" y="2811053"/>
            <a:ext cx="8991600" cy="1261295"/>
          </a:xfrm>
        </p:spPr>
        <p:txBody>
          <a:bodyPr tIns="216000" rtlCol="0"/>
          <a:lstStyle/>
          <a:p>
            <a:pPr rtl="0"/>
            <a:r>
              <a:rPr lang="fr-FR" sz="6000" dirty="0"/>
              <a:t>Projet Todo-List / Symfony</a:t>
            </a:r>
          </a:p>
        </p:txBody>
      </p:sp>
      <p:sp>
        <p:nvSpPr>
          <p:cNvPr id="4" name="Sous-titre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00400" y="4061039"/>
            <a:ext cx="6580188" cy="580921"/>
          </a:xfrm>
        </p:spPr>
        <p:txBody>
          <a:bodyPr rtlCol="0"/>
          <a:lstStyle/>
          <a:p>
            <a:pPr rtl="0"/>
            <a:r>
              <a:rPr lang="fr-FR" dirty="0"/>
              <a:t>Développeur web : Batiste</a:t>
            </a:r>
          </a:p>
        </p:txBody>
      </p:sp>
      <p:sp>
        <p:nvSpPr>
          <p:cNvPr id="51" name="Zone de texte 50">
            <a:extLst>
              <a:ext uri="{FF2B5EF4-FFF2-40B4-BE49-F238E27FC236}">
                <a16:creationId xmlns:a16="http://schemas.microsoft.com/office/drawing/2014/main" id="{66C1DE0A-7865-466B-B5D7-781C92357026}"/>
              </a:ext>
            </a:extLst>
          </p:cNvPr>
          <p:cNvSpPr txBox="1"/>
          <p:nvPr/>
        </p:nvSpPr>
        <p:spPr>
          <a:xfrm>
            <a:off x="10284923" y="4256194"/>
            <a:ext cx="1402741" cy="365600"/>
          </a:xfrm>
          <a:prstGeom prst="rect">
            <a:avLst/>
          </a:prstGeom>
          <a:noFill/>
        </p:spPr>
        <p:txBody>
          <a:bodyPr wrap="square" tIns="108000" bIns="0" rtlCol="0" anchor="ctr">
            <a:spAutoFit/>
          </a:bodyPr>
          <a:lstStyle/>
          <a:p>
            <a:pPr algn="ctr" rtl="0">
              <a:lnSpc>
                <a:spcPts val="1400"/>
              </a:lnSpc>
            </a:pPr>
            <a:r>
              <a:rPr lang="fr-FR" sz="3600" b="1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AFPA</a:t>
            </a:r>
          </a:p>
        </p:txBody>
      </p:sp>
    </p:spTree>
    <p:extLst>
      <p:ext uri="{BB962C8B-B14F-4D97-AF65-F5344CB8AC3E}">
        <p14:creationId xmlns:p14="http://schemas.microsoft.com/office/powerpoint/2010/main" val="39899232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Espace réservé d’image 8" descr="Mains sur un téléphone portable">
            <a:extLst>
              <a:ext uri="{FF2B5EF4-FFF2-40B4-BE49-F238E27FC236}">
                <a16:creationId xmlns:a16="http://schemas.microsoft.com/office/drawing/2014/main" id="{A9A75888-22E3-1D43-9112-DA02186070B5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096000" y="0"/>
            <a:ext cx="6096000" cy="6371351"/>
          </a:xfr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9900" y="89197"/>
            <a:ext cx="4648200" cy="1295720"/>
          </a:xfrm>
        </p:spPr>
        <p:txBody>
          <a:bodyPr rtlCol="0"/>
          <a:lstStyle/>
          <a:p>
            <a:pPr algn="ctr" rtl="0"/>
            <a:r>
              <a:rPr lang="fr-FR" sz="4800" dirty="0"/>
              <a:t>Wiframe Register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fr-FR" smtClean="0"/>
              <a:pPr rtl="0"/>
              <a:t>10</a:t>
            </a:fld>
            <a:endParaRPr lang="fr-FR"/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D4259112-8082-40BD-9F7D-50C1584391B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1544715" y="278963"/>
            <a:ext cx="3088997" cy="5725764"/>
          </a:xfrm>
        </p:spPr>
      </p:pic>
    </p:spTree>
    <p:extLst>
      <p:ext uri="{BB962C8B-B14F-4D97-AF65-F5344CB8AC3E}">
        <p14:creationId xmlns:p14="http://schemas.microsoft.com/office/powerpoint/2010/main" val="6226086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Espace réservé d’image 8" descr="Mains sur un téléphone portable">
            <a:extLst>
              <a:ext uri="{FF2B5EF4-FFF2-40B4-BE49-F238E27FC236}">
                <a16:creationId xmlns:a16="http://schemas.microsoft.com/office/drawing/2014/main" id="{A9A75888-22E3-1D43-9112-DA02186070B5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096000" y="0"/>
            <a:ext cx="6096000" cy="6371351"/>
          </a:xfr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9900" y="89197"/>
            <a:ext cx="4648200" cy="1295720"/>
          </a:xfrm>
        </p:spPr>
        <p:txBody>
          <a:bodyPr rtlCol="0"/>
          <a:lstStyle/>
          <a:p>
            <a:pPr algn="ctr" rtl="0"/>
            <a:r>
              <a:rPr lang="fr-FR" sz="4800" dirty="0"/>
              <a:t>Wiframe Login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fr-FR" smtClean="0"/>
              <a:pPr rtl="0"/>
              <a:t>11</a:t>
            </a:fld>
            <a:endParaRPr lang="fr-FR"/>
          </a:p>
        </p:txBody>
      </p:sp>
      <p:pic>
        <p:nvPicPr>
          <p:cNvPr id="8" name="Espace réservé du contenu 7">
            <a:extLst>
              <a:ext uri="{FF2B5EF4-FFF2-40B4-BE49-F238E27FC236}">
                <a16:creationId xmlns:a16="http://schemas.microsoft.com/office/drawing/2014/main" id="{89016D04-3D13-4414-A45D-AC8595AB4CF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1438182" y="236876"/>
            <a:ext cx="3105993" cy="5892139"/>
          </a:xfrm>
        </p:spPr>
      </p:pic>
    </p:spTree>
    <p:extLst>
      <p:ext uri="{BB962C8B-B14F-4D97-AF65-F5344CB8AC3E}">
        <p14:creationId xmlns:p14="http://schemas.microsoft.com/office/powerpoint/2010/main" val="16359410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Espace réservé d’image 8" descr="Mains sur un téléphone portable">
            <a:extLst>
              <a:ext uri="{FF2B5EF4-FFF2-40B4-BE49-F238E27FC236}">
                <a16:creationId xmlns:a16="http://schemas.microsoft.com/office/drawing/2014/main" id="{A9A75888-22E3-1D43-9112-DA02186070B5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096000" y="0"/>
            <a:ext cx="6096000" cy="6371351"/>
          </a:xfr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9900" y="89197"/>
            <a:ext cx="4648200" cy="1295720"/>
          </a:xfrm>
        </p:spPr>
        <p:txBody>
          <a:bodyPr rtlCol="0"/>
          <a:lstStyle/>
          <a:p>
            <a:pPr algn="ctr" rtl="0"/>
            <a:r>
              <a:rPr lang="fr-FR" sz="4800" dirty="0"/>
              <a:t>Wiframe Home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fr-FR" smtClean="0"/>
              <a:pPr rtl="0"/>
              <a:t>12</a:t>
            </a:fld>
            <a:endParaRPr lang="fr-FR"/>
          </a:p>
        </p:txBody>
      </p:sp>
      <p:pic>
        <p:nvPicPr>
          <p:cNvPr id="8" name="Espace réservé du contenu 7">
            <a:extLst>
              <a:ext uri="{FF2B5EF4-FFF2-40B4-BE49-F238E27FC236}">
                <a16:creationId xmlns:a16="http://schemas.microsoft.com/office/drawing/2014/main" id="{695B96C3-184F-4AC6-9CAF-5FEB171150C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1410996" y="89197"/>
            <a:ext cx="3261552" cy="6142927"/>
          </a:xfrm>
        </p:spPr>
      </p:pic>
    </p:spTree>
    <p:extLst>
      <p:ext uri="{BB962C8B-B14F-4D97-AF65-F5344CB8AC3E}">
        <p14:creationId xmlns:p14="http://schemas.microsoft.com/office/powerpoint/2010/main" val="41226569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Espace réservé d’image 8" descr="Mains sur un téléphone portable">
            <a:extLst>
              <a:ext uri="{FF2B5EF4-FFF2-40B4-BE49-F238E27FC236}">
                <a16:creationId xmlns:a16="http://schemas.microsoft.com/office/drawing/2014/main" id="{A9A75888-22E3-1D43-9112-DA02186070B5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096000" y="0"/>
            <a:ext cx="6096000" cy="6371351"/>
          </a:xfr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9900" y="89197"/>
            <a:ext cx="4648200" cy="1295720"/>
          </a:xfrm>
        </p:spPr>
        <p:txBody>
          <a:bodyPr rtlCol="0"/>
          <a:lstStyle/>
          <a:p>
            <a:pPr algn="ctr" rtl="0"/>
            <a:r>
              <a:rPr lang="fr-FR" sz="4800" dirty="0"/>
              <a:t>Wiframe Project / </a:t>
            </a:r>
            <a:r>
              <a:rPr lang="fr-FR" sz="4800" dirty="0" err="1"/>
              <a:t>Task</a:t>
            </a:r>
            <a:endParaRPr lang="fr-FR" sz="4800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fr-FR" smtClean="0"/>
              <a:pPr rtl="0"/>
              <a:t>13</a:t>
            </a:fld>
            <a:endParaRPr lang="fr-FR"/>
          </a:p>
        </p:txBody>
      </p:sp>
      <p:pic>
        <p:nvPicPr>
          <p:cNvPr id="8" name="Espace réservé du contenu 7">
            <a:extLst>
              <a:ext uri="{FF2B5EF4-FFF2-40B4-BE49-F238E27FC236}">
                <a16:creationId xmlns:a16="http://schemas.microsoft.com/office/drawing/2014/main" id="{F0DE7C9C-57C0-4702-A5EA-7C27DC1D6AA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1349406" y="89197"/>
            <a:ext cx="3329125" cy="6293359"/>
          </a:xfrm>
        </p:spPr>
      </p:pic>
    </p:spTree>
    <p:extLst>
      <p:ext uri="{BB962C8B-B14F-4D97-AF65-F5344CB8AC3E}">
        <p14:creationId xmlns:p14="http://schemas.microsoft.com/office/powerpoint/2010/main" val="40411064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Espace réservé d’image 22" descr="Femme souriante en train d’utiliser un ordinateur portable">
            <a:extLst>
              <a:ext uri="{FF2B5EF4-FFF2-40B4-BE49-F238E27FC236}">
                <a16:creationId xmlns:a16="http://schemas.microsoft.com/office/drawing/2014/main" id="{35E3CE9E-B03C-CB4B-A83A-D3265C7A054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Titr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274812"/>
            <a:ext cx="4903599" cy="1958400"/>
          </a:xfrm>
        </p:spPr>
        <p:txBody>
          <a:bodyPr rtlCol="0"/>
          <a:lstStyle/>
          <a:p>
            <a:pPr rtl="0"/>
            <a:r>
              <a:rPr lang="fr-FR" sz="5400" dirty="0"/>
              <a:t>Partie : 2</a:t>
            </a:r>
            <a:br>
              <a:rPr lang="fr-FR" sz="5400" dirty="0"/>
            </a:br>
            <a:r>
              <a:rPr lang="fr-FR" sz="4000" dirty="0"/>
              <a:t>Construction du Projet</a:t>
            </a:r>
            <a:endParaRPr lang="fr-FR" sz="5400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6964141-6F81-4947-A236-746D94ED3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fr-FR" smtClean="0"/>
              <a:pPr rtl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176954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00A34EBD-7DEA-4599-A81B-0A363A0E17F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760000" y="6371351"/>
            <a:ext cx="432000" cy="432000"/>
          </a:xfrm>
        </p:spPr>
        <p:txBody>
          <a:bodyPr rtlCol="0"/>
          <a:lstStyle/>
          <a:p>
            <a:pPr rtl="0"/>
            <a:fld id="{19B51A1E-902D-48AF-9020-955120F399B6}" type="slidenum">
              <a:rPr lang="fr-FR" smtClean="0"/>
              <a:pPr rtl="0"/>
              <a:t>15</a:t>
            </a:fld>
            <a:endParaRPr lang="fr-FR" dirty="0"/>
          </a:p>
        </p:txBody>
      </p:sp>
      <p:sp>
        <p:nvSpPr>
          <p:cNvPr id="11" name="Titre 10">
            <a:extLst>
              <a:ext uri="{FF2B5EF4-FFF2-40B4-BE49-F238E27FC236}">
                <a16:creationId xmlns:a16="http://schemas.microsoft.com/office/drawing/2014/main" id="{6079C52D-B428-4E78-B234-6C23C2B9D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Chapitre 1 : Initialiser le Projet</a:t>
            </a:r>
          </a:p>
        </p:txBody>
      </p:sp>
      <p:sp>
        <p:nvSpPr>
          <p:cNvPr id="13" name="Espace réservé du texte 12">
            <a:extLst>
              <a:ext uri="{FF2B5EF4-FFF2-40B4-BE49-F238E27FC236}">
                <a16:creationId xmlns:a16="http://schemas.microsoft.com/office/drawing/2014/main" id="{DEA7D98A-52F0-45FD-A748-38CF19C898B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32000" y="1589618"/>
            <a:ext cx="11339513" cy="1113763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/>
              <a:t>Ouvrir Visual Studio Code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/>
              <a:t>Ouvrir le terminal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/>
              <a:t>Taper </a:t>
            </a:r>
            <a:r>
              <a:rPr lang="fr-FR" dirty="0" err="1"/>
              <a:t>symfony</a:t>
            </a:r>
            <a:r>
              <a:rPr lang="fr-FR" dirty="0"/>
              <a:t> new </a:t>
            </a:r>
            <a:r>
              <a:rPr lang="fr-FR" dirty="0" err="1"/>
              <a:t>project_name</a:t>
            </a:r>
            <a:r>
              <a:rPr lang="fr-FR" dirty="0"/>
              <a:t> –full </a:t>
            </a: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196670F6-5692-402C-95F6-D5C08A7E62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000" y="3429000"/>
            <a:ext cx="9837420" cy="1508760"/>
          </a:xfrm>
          <a:prstGeom prst="rect">
            <a:avLst/>
          </a:prstGeom>
        </p:spPr>
      </p:pic>
      <p:sp>
        <p:nvSpPr>
          <p:cNvPr id="16" name="Espace réservé du texte 12">
            <a:extLst>
              <a:ext uri="{FF2B5EF4-FFF2-40B4-BE49-F238E27FC236}">
                <a16:creationId xmlns:a16="http://schemas.microsoft.com/office/drawing/2014/main" id="{60102257-92F4-47DF-B537-B94BE6D96F9A}"/>
              </a:ext>
            </a:extLst>
          </p:cNvPr>
          <p:cNvSpPr txBox="1">
            <a:spLocks/>
          </p:cNvSpPr>
          <p:nvPr/>
        </p:nvSpPr>
        <p:spPr>
          <a:xfrm>
            <a:off x="420487" y="5481166"/>
            <a:ext cx="11339513" cy="31819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66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429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096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763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dirty="0"/>
              <a:t>La structure de notre projet Symfony est maintenant mise en place.</a:t>
            </a:r>
          </a:p>
        </p:txBody>
      </p:sp>
    </p:spTree>
    <p:extLst>
      <p:ext uri="{BB962C8B-B14F-4D97-AF65-F5344CB8AC3E}">
        <p14:creationId xmlns:p14="http://schemas.microsoft.com/office/powerpoint/2010/main" val="258007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00A34EBD-7DEA-4599-A81B-0A363A0E17F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760000" y="6371351"/>
            <a:ext cx="432000" cy="432000"/>
          </a:xfrm>
        </p:spPr>
        <p:txBody>
          <a:bodyPr rtlCol="0"/>
          <a:lstStyle/>
          <a:p>
            <a:pPr rtl="0"/>
            <a:fld id="{19B51A1E-902D-48AF-9020-955120F399B6}" type="slidenum">
              <a:rPr lang="fr-FR" smtClean="0"/>
              <a:pPr rtl="0"/>
              <a:t>16</a:t>
            </a:fld>
            <a:endParaRPr lang="fr-FR" dirty="0"/>
          </a:p>
        </p:txBody>
      </p:sp>
      <p:sp>
        <p:nvSpPr>
          <p:cNvPr id="11" name="Titre 10">
            <a:extLst>
              <a:ext uri="{FF2B5EF4-FFF2-40B4-BE49-F238E27FC236}">
                <a16:creationId xmlns:a16="http://schemas.microsoft.com/office/drawing/2014/main" id="{6079C52D-B428-4E78-B234-6C23C2B9D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Chapitre 2 : Modification du fichier .env</a:t>
            </a:r>
          </a:p>
        </p:txBody>
      </p:sp>
      <p:sp>
        <p:nvSpPr>
          <p:cNvPr id="13" name="Espace réservé du texte 12">
            <a:extLst>
              <a:ext uri="{FF2B5EF4-FFF2-40B4-BE49-F238E27FC236}">
                <a16:creationId xmlns:a16="http://schemas.microsoft.com/office/drawing/2014/main" id="{DEA7D98A-52F0-45FD-A748-38CF19C898B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14399" y="1726942"/>
            <a:ext cx="10608817" cy="798475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/>
              <a:t>Se rendre dans le fichier .env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/>
              <a:t>Modifier la base de données utilisé</a:t>
            </a:r>
          </a:p>
        </p:txBody>
      </p:sp>
      <p:sp>
        <p:nvSpPr>
          <p:cNvPr id="16" name="Espace réservé du texte 12">
            <a:extLst>
              <a:ext uri="{FF2B5EF4-FFF2-40B4-BE49-F238E27FC236}">
                <a16:creationId xmlns:a16="http://schemas.microsoft.com/office/drawing/2014/main" id="{60102257-92F4-47DF-B537-B94BE6D96F9A}"/>
              </a:ext>
            </a:extLst>
          </p:cNvPr>
          <p:cNvSpPr txBox="1">
            <a:spLocks/>
          </p:cNvSpPr>
          <p:nvPr/>
        </p:nvSpPr>
        <p:spPr>
          <a:xfrm>
            <a:off x="420487" y="5481166"/>
            <a:ext cx="11339513" cy="31819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66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429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096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763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dirty="0"/>
              <a:t>On peut maintenant utiliser la base de données MySQL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12A628DC-CD2E-481A-A3E9-570B308591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399" y="3614314"/>
            <a:ext cx="9925235" cy="48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857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00A34EBD-7DEA-4599-A81B-0A363A0E17F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760000" y="6371351"/>
            <a:ext cx="432000" cy="432000"/>
          </a:xfrm>
        </p:spPr>
        <p:txBody>
          <a:bodyPr rtlCol="0"/>
          <a:lstStyle/>
          <a:p>
            <a:pPr rtl="0"/>
            <a:fld id="{19B51A1E-902D-48AF-9020-955120F399B6}" type="slidenum">
              <a:rPr lang="fr-FR" smtClean="0"/>
              <a:pPr rtl="0"/>
              <a:t>17</a:t>
            </a:fld>
            <a:endParaRPr lang="fr-FR" dirty="0"/>
          </a:p>
        </p:txBody>
      </p:sp>
      <p:sp>
        <p:nvSpPr>
          <p:cNvPr id="11" name="Titre 10">
            <a:extLst>
              <a:ext uri="{FF2B5EF4-FFF2-40B4-BE49-F238E27FC236}">
                <a16:creationId xmlns:a16="http://schemas.microsoft.com/office/drawing/2014/main" id="{6079C52D-B428-4E78-B234-6C23C2B9D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Chapitre 3 : Créer entité user</a:t>
            </a:r>
          </a:p>
        </p:txBody>
      </p:sp>
      <p:sp>
        <p:nvSpPr>
          <p:cNvPr id="13" name="Espace réservé du texte 12">
            <a:extLst>
              <a:ext uri="{FF2B5EF4-FFF2-40B4-BE49-F238E27FC236}">
                <a16:creationId xmlns:a16="http://schemas.microsoft.com/office/drawing/2014/main" id="{DEA7D98A-52F0-45FD-A748-38CF19C898B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25713" y="1145735"/>
            <a:ext cx="11339513" cy="318195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 err="1"/>
              <a:t>php</a:t>
            </a:r>
            <a:r>
              <a:rPr lang="fr-FR" dirty="0"/>
              <a:t> bin/console </a:t>
            </a:r>
            <a:r>
              <a:rPr lang="fr-FR" dirty="0" err="1"/>
              <a:t>make:user</a:t>
            </a:r>
            <a:endParaRPr lang="fr-FR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52A4B660-5CF6-49D7-AD91-C3D2B66916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" y="1577608"/>
            <a:ext cx="11529060" cy="4511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5089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00A34EBD-7DEA-4599-A81B-0A363A0E17F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760000" y="6371351"/>
            <a:ext cx="432000" cy="432000"/>
          </a:xfrm>
        </p:spPr>
        <p:txBody>
          <a:bodyPr rtlCol="0"/>
          <a:lstStyle/>
          <a:p>
            <a:pPr rtl="0"/>
            <a:fld id="{19B51A1E-902D-48AF-9020-955120F399B6}" type="slidenum">
              <a:rPr lang="fr-FR" smtClean="0"/>
              <a:pPr rtl="0"/>
              <a:t>18</a:t>
            </a:fld>
            <a:endParaRPr lang="fr-FR" dirty="0"/>
          </a:p>
        </p:txBody>
      </p:sp>
      <p:sp>
        <p:nvSpPr>
          <p:cNvPr id="11" name="Titre 10">
            <a:extLst>
              <a:ext uri="{FF2B5EF4-FFF2-40B4-BE49-F238E27FC236}">
                <a16:creationId xmlns:a16="http://schemas.microsoft.com/office/drawing/2014/main" id="{6079C52D-B428-4E78-B234-6C23C2B9D3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070" y="1941203"/>
            <a:ext cx="4823581" cy="1041693"/>
          </a:xfrm>
        </p:spPr>
        <p:txBody>
          <a:bodyPr/>
          <a:lstStyle/>
          <a:p>
            <a:pPr algn="ctr"/>
            <a:r>
              <a:rPr lang="fr-FR" dirty="0"/>
              <a:t>Chapitre 4 : Créer les autres entités Project et </a:t>
            </a:r>
            <a:r>
              <a:rPr lang="fr-FR" dirty="0" err="1"/>
              <a:t>Task</a:t>
            </a:r>
            <a:endParaRPr lang="fr-FR" dirty="0"/>
          </a:p>
        </p:txBody>
      </p:sp>
      <p:sp>
        <p:nvSpPr>
          <p:cNvPr id="13" name="Espace réservé du texte 12">
            <a:extLst>
              <a:ext uri="{FF2B5EF4-FFF2-40B4-BE49-F238E27FC236}">
                <a16:creationId xmlns:a16="http://schemas.microsoft.com/office/drawing/2014/main" id="{DEA7D98A-52F0-45FD-A748-38CF19C898B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1046637" y="3429000"/>
            <a:ext cx="3594306" cy="318195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 err="1"/>
              <a:t>php</a:t>
            </a:r>
            <a:r>
              <a:rPr lang="fr-FR" dirty="0"/>
              <a:t> bin/console </a:t>
            </a:r>
            <a:r>
              <a:rPr lang="fr-FR" dirty="0" err="1"/>
              <a:t>make:entity</a:t>
            </a:r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DC9E7A43-0DCA-4FE0-B87B-53C56A244E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8360" y="0"/>
            <a:ext cx="6263640" cy="6394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1729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00A34EBD-7DEA-4599-A81B-0A363A0E17F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760000" y="6371351"/>
            <a:ext cx="432000" cy="432000"/>
          </a:xfrm>
        </p:spPr>
        <p:txBody>
          <a:bodyPr rtlCol="0"/>
          <a:lstStyle/>
          <a:p>
            <a:pPr rtl="0"/>
            <a:fld id="{19B51A1E-902D-48AF-9020-955120F399B6}" type="slidenum">
              <a:rPr lang="fr-FR" smtClean="0"/>
              <a:pPr rtl="0"/>
              <a:t>19</a:t>
            </a:fld>
            <a:endParaRPr lang="fr-FR" dirty="0"/>
          </a:p>
        </p:txBody>
      </p:sp>
      <p:sp>
        <p:nvSpPr>
          <p:cNvPr id="11" name="Titre 10">
            <a:extLst>
              <a:ext uri="{FF2B5EF4-FFF2-40B4-BE49-F238E27FC236}">
                <a16:creationId xmlns:a16="http://schemas.microsoft.com/office/drawing/2014/main" id="{6079C52D-B428-4E78-B234-6C23C2B9D3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596" y="2234167"/>
            <a:ext cx="4930113" cy="432000"/>
          </a:xfrm>
        </p:spPr>
        <p:txBody>
          <a:bodyPr/>
          <a:lstStyle/>
          <a:p>
            <a:pPr algn="ctr"/>
            <a:r>
              <a:rPr lang="fr-FR" dirty="0"/>
              <a:t>Chapitre 5 : Les relations</a:t>
            </a:r>
          </a:p>
        </p:txBody>
      </p:sp>
      <p:sp>
        <p:nvSpPr>
          <p:cNvPr id="13" name="Espace réservé du texte 12">
            <a:extLst>
              <a:ext uri="{FF2B5EF4-FFF2-40B4-BE49-F238E27FC236}">
                <a16:creationId xmlns:a16="http://schemas.microsoft.com/office/drawing/2014/main" id="{DEA7D98A-52F0-45FD-A748-38CF19C898B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1062561" y="3429000"/>
            <a:ext cx="4059856" cy="318195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 err="1"/>
              <a:t>php</a:t>
            </a:r>
            <a:r>
              <a:rPr lang="fr-FR" dirty="0"/>
              <a:t> bin/console </a:t>
            </a:r>
            <a:r>
              <a:rPr lang="fr-FR" dirty="0" err="1"/>
              <a:t>make:entity</a:t>
            </a:r>
            <a:r>
              <a:rPr lang="fr-FR" dirty="0"/>
              <a:t> -&gt; relation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1CA8C7FB-94B8-464D-825C-9BC36CF2E3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-1"/>
            <a:ext cx="6096000" cy="6371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4080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D355C61F-C8F1-4977-8E1F-F16C0D9EA8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346229"/>
            <a:ext cx="5472000" cy="5321883"/>
          </a:xfrm>
        </p:spPr>
        <p:txBody>
          <a:bodyPr rtlCol="0"/>
          <a:lstStyle/>
          <a:p>
            <a:pPr marL="0" indent="0" rtl="0">
              <a:buNone/>
            </a:pPr>
            <a:r>
              <a:rPr lang="fr-FR" dirty="0"/>
              <a:t>Développeur web PHP dans une agence, on vous a confié la réalisation d’une application métier pour un client travaillant dans le bâtiment.</a:t>
            </a:r>
          </a:p>
          <a:p>
            <a:pPr marL="0" indent="0" rtl="0">
              <a:buNone/>
            </a:pPr>
            <a:endParaRPr lang="fr-FR" dirty="0"/>
          </a:p>
          <a:p>
            <a:pPr marL="0" indent="0" rtl="0">
              <a:buNone/>
            </a:pPr>
            <a:r>
              <a:rPr lang="fr-FR" dirty="0"/>
              <a:t>Jusqu’à maintenant, les conducteurs de travaux de ce client utilisent des cahiers, des tableaux blancs et des post-it pour gérer le déroulement des projets de constructions et les différentes deadlines pour les étapes du chantier.</a:t>
            </a:r>
          </a:p>
          <a:p>
            <a:pPr marL="0" indent="0" rtl="0">
              <a:buNone/>
            </a:pPr>
            <a:endParaRPr lang="fr-FR" dirty="0"/>
          </a:p>
          <a:p>
            <a:pPr marL="0" indent="0" rtl="0">
              <a:buNone/>
            </a:pPr>
            <a:r>
              <a:rPr lang="fr-FR" dirty="0"/>
              <a:t>Le problème avec ce système, bien que fonctionnel, est qu’il est coûteux, peu sécurisé et demande de la place. Le client souhaite donc développer une application permettant à ses conducteurs de travaux de gérer leurs projets de manière informatisée.</a:t>
            </a:r>
          </a:p>
          <a:p>
            <a:pPr marL="0" indent="0" rtl="0">
              <a:buNone/>
            </a:pPr>
            <a:endParaRPr lang="fr-FR" dirty="0"/>
          </a:p>
        </p:txBody>
      </p:sp>
      <p:pic>
        <p:nvPicPr>
          <p:cNvPr id="9" name="Espace réservé d’image 8" descr="Mains sur un téléphone portable">
            <a:extLst>
              <a:ext uri="{FF2B5EF4-FFF2-40B4-BE49-F238E27FC236}">
                <a16:creationId xmlns:a16="http://schemas.microsoft.com/office/drawing/2014/main" id="{A9A75888-22E3-1D43-9112-DA02186070B5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096000" y="0"/>
            <a:ext cx="6096000" cy="6371351"/>
          </a:xfrm>
        </p:spPr>
      </p:pic>
      <p:sp>
        <p:nvSpPr>
          <p:cNvPr id="20" name="Rectangle 19" descr="Bloc d’accentuation">
            <a:extLst>
              <a:ext uri="{FF2B5EF4-FFF2-40B4-BE49-F238E27FC236}">
                <a16:creationId xmlns:a16="http://schemas.microsoft.com/office/drawing/2014/main" id="{EFA08948-2B6F-46B1-9D2D-8D7B2B3FB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056688" y="4007974"/>
            <a:ext cx="2411412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9900" y="89197"/>
            <a:ext cx="4648200" cy="985000"/>
          </a:xfrm>
        </p:spPr>
        <p:txBody>
          <a:bodyPr rtlCol="0"/>
          <a:lstStyle/>
          <a:p>
            <a:pPr algn="ctr" rtl="0"/>
            <a:r>
              <a:rPr lang="fr-FR" sz="4800" dirty="0"/>
              <a:t>Projet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11DC577-0A95-47D0-95D9-5F8DA763D46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819900" y="4115020"/>
            <a:ext cx="4648200" cy="1944210"/>
          </a:xfrm>
        </p:spPr>
        <p:txBody>
          <a:bodyPr rtlCol="0"/>
          <a:lstStyle/>
          <a:p>
            <a:pPr algn="ctr" rtl="0"/>
            <a:r>
              <a:rPr lang="fr-FR" dirty="0"/>
              <a:t>Cette semaine vous réalisez la dernière évaluation de votre parcours de formation. Vous allez donc être évalués sur les deux activités types de votre titre professionnel, à savoir développer la partie front-end et back-end d’une application web ou web mobile.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fr-FR" smtClean="0"/>
              <a:pPr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297466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00A34EBD-7DEA-4599-A81B-0A363A0E17F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760000" y="6371351"/>
            <a:ext cx="432000" cy="432000"/>
          </a:xfrm>
        </p:spPr>
        <p:txBody>
          <a:bodyPr rtlCol="0"/>
          <a:lstStyle/>
          <a:p>
            <a:pPr rtl="0"/>
            <a:fld id="{19B51A1E-902D-48AF-9020-955120F399B6}" type="slidenum">
              <a:rPr lang="fr-FR" smtClean="0"/>
              <a:pPr rtl="0"/>
              <a:t>20</a:t>
            </a:fld>
            <a:endParaRPr lang="fr-FR" dirty="0"/>
          </a:p>
        </p:txBody>
      </p:sp>
      <p:sp>
        <p:nvSpPr>
          <p:cNvPr id="11" name="Titre 10">
            <a:extLst>
              <a:ext uri="{FF2B5EF4-FFF2-40B4-BE49-F238E27FC236}">
                <a16:creationId xmlns:a16="http://schemas.microsoft.com/office/drawing/2014/main" id="{6079C52D-B428-4E78-B234-6C23C2B9D3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596" y="2234167"/>
            <a:ext cx="4930113" cy="917406"/>
          </a:xfrm>
        </p:spPr>
        <p:txBody>
          <a:bodyPr/>
          <a:lstStyle/>
          <a:p>
            <a:pPr algn="ctr"/>
            <a:r>
              <a:rPr lang="fr-FR" dirty="0"/>
              <a:t>Chapitre 6 : Formulaire de connexion</a:t>
            </a:r>
          </a:p>
        </p:txBody>
      </p:sp>
      <p:sp>
        <p:nvSpPr>
          <p:cNvPr id="13" name="Espace réservé du texte 12">
            <a:extLst>
              <a:ext uri="{FF2B5EF4-FFF2-40B4-BE49-F238E27FC236}">
                <a16:creationId xmlns:a16="http://schemas.microsoft.com/office/drawing/2014/main" id="{DEA7D98A-52F0-45FD-A748-38CF19C898B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1706006" y="3837372"/>
            <a:ext cx="3021292" cy="318195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 err="1"/>
              <a:t>php</a:t>
            </a:r>
            <a:r>
              <a:rPr lang="fr-FR" dirty="0"/>
              <a:t> bin/console </a:t>
            </a:r>
            <a:r>
              <a:rPr lang="fr-FR" dirty="0" err="1"/>
              <a:t>make:auth</a:t>
            </a:r>
            <a:endParaRPr lang="fr-FR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2AF77AE2-E85B-418F-98C1-4A6313FCEC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3134" y="-1"/>
            <a:ext cx="6777004" cy="6371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5797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00A34EBD-7DEA-4599-A81B-0A363A0E17F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760000" y="6371351"/>
            <a:ext cx="432000" cy="432000"/>
          </a:xfrm>
        </p:spPr>
        <p:txBody>
          <a:bodyPr rtlCol="0"/>
          <a:lstStyle/>
          <a:p>
            <a:pPr rtl="0"/>
            <a:fld id="{19B51A1E-902D-48AF-9020-955120F399B6}" type="slidenum">
              <a:rPr lang="fr-FR" smtClean="0"/>
              <a:pPr rtl="0"/>
              <a:t>21</a:t>
            </a:fld>
            <a:endParaRPr lang="fr-FR" dirty="0"/>
          </a:p>
        </p:txBody>
      </p:sp>
      <p:sp>
        <p:nvSpPr>
          <p:cNvPr id="11" name="Titre 10">
            <a:extLst>
              <a:ext uri="{FF2B5EF4-FFF2-40B4-BE49-F238E27FC236}">
                <a16:creationId xmlns:a16="http://schemas.microsoft.com/office/drawing/2014/main" id="{6079C52D-B428-4E78-B234-6C23C2B9D3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596" y="2234167"/>
            <a:ext cx="4930113" cy="961794"/>
          </a:xfrm>
        </p:spPr>
        <p:txBody>
          <a:bodyPr/>
          <a:lstStyle/>
          <a:p>
            <a:pPr algn="ctr"/>
            <a:r>
              <a:rPr lang="fr-FR" dirty="0"/>
              <a:t>Chapitre 7 : Formulaire d’inscription</a:t>
            </a:r>
          </a:p>
        </p:txBody>
      </p:sp>
      <p:sp>
        <p:nvSpPr>
          <p:cNvPr id="13" name="Espace réservé du texte 12">
            <a:extLst>
              <a:ext uri="{FF2B5EF4-FFF2-40B4-BE49-F238E27FC236}">
                <a16:creationId xmlns:a16="http://schemas.microsoft.com/office/drawing/2014/main" id="{DEA7D98A-52F0-45FD-A748-38CF19C898B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1102387" y="3748596"/>
            <a:ext cx="4228530" cy="318195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 err="1"/>
              <a:t>php</a:t>
            </a:r>
            <a:r>
              <a:rPr lang="fr-FR" dirty="0"/>
              <a:t> bin/console </a:t>
            </a:r>
            <a:r>
              <a:rPr lang="fr-FR" dirty="0" err="1"/>
              <a:t>make:registration-form</a:t>
            </a:r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1CA8C7FB-94B8-464D-825C-9BC36CF2E3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-1"/>
            <a:ext cx="6096000" cy="6371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518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00A34EBD-7DEA-4599-A81B-0A363A0E17F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760000" y="6371351"/>
            <a:ext cx="432000" cy="432000"/>
          </a:xfrm>
        </p:spPr>
        <p:txBody>
          <a:bodyPr rtlCol="0"/>
          <a:lstStyle/>
          <a:p>
            <a:pPr rtl="0"/>
            <a:fld id="{19B51A1E-902D-48AF-9020-955120F399B6}" type="slidenum">
              <a:rPr lang="fr-FR" smtClean="0"/>
              <a:pPr rtl="0"/>
              <a:t>22</a:t>
            </a:fld>
            <a:endParaRPr lang="fr-FR" dirty="0"/>
          </a:p>
        </p:txBody>
      </p:sp>
      <p:sp>
        <p:nvSpPr>
          <p:cNvPr id="11" name="Titre 10">
            <a:extLst>
              <a:ext uri="{FF2B5EF4-FFF2-40B4-BE49-F238E27FC236}">
                <a16:creationId xmlns:a16="http://schemas.microsoft.com/office/drawing/2014/main" id="{6079C52D-B428-4E78-B234-6C23C2B9D3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8127" y="405367"/>
            <a:ext cx="5992428" cy="961794"/>
          </a:xfrm>
        </p:spPr>
        <p:txBody>
          <a:bodyPr/>
          <a:lstStyle/>
          <a:p>
            <a:pPr algn="ctr"/>
            <a:r>
              <a:rPr lang="fr-FR" dirty="0"/>
              <a:t>Chapitre 8 : Créer la base de données</a:t>
            </a:r>
          </a:p>
        </p:txBody>
      </p:sp>
      <p:sp>
        <p:nvSpPr>
          <p:cNvPr id="13" name="Espace réservé du texte 12">
            <a:extLst>
              <a:ext uri="{FF2B5EF4-FFF2-40B4-BE49-F238E27FC236}">
                <a16:creationId xmlns:a16="http://schemas.microsoft.com/office/drawing/2014/main" id="{DEA7D98A-52F0-45FD-A748-38CF19C898B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630943" y="1599090"/>
            <a:ext cx="4930113" cy="1080856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 err="1"/>
              <a:t>php</a:t>
            </a:r>
            <a:r>
              <a:rPr lang="fr-FR" dirty="0"/>
              <a:t> bin/console </a:t>
            </a:r>
            <a:r>
              <a:rPr lang="fr-FR" dirty="0" err="1"/>
              <a:t>doctrine:database:create</a:t>
            </a:r>
            <a:endParaRPr lang="fr-FR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 err="1"/>
              <a:t>php</a:t>
            </a:r>
            <a:r>
              <a:rPr lang="fr-FR" dirty="0"/>
              <a:t> bin/console </a:t>
            </a:r>
            <a:r>
              <a:rPr lang="fr-FR" dirty="0" err="1"/>
              <a:t>make:migration</a:t>
            </a:r>
            <a:endParaRPr lang="fr-FR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 err="1"/>
              <a:t>php</a:t>
            </a:r>
            <a:r>
              <a:rPr lang="fr-FR" dirty="0"/>
              <a:t> bin/console </a:t>
            </a:r>
            <a:r>
              <a:rPr lang="fr-FR" dirty="0" err="1"/>
              <a:t>doctrine:migrations:migrate</a:t>
            </a:r>
            <a:endParaRPr lang="fr-FR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538CB97A-2C65-4D06-9C80-DD2A6AD84B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911876"/>
            <a:ext cx="12192000" cy="3473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2079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00A34EBD-7DEA-4599-A81B-0A363A0E17F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760000" y="6371351"/>
            <a:ext cx="432000" cy="432000"/>
          </a:xfrm>
        </p:spPr>
        <p:txBody>
          <a:bodyPr rtlCol="0"/>
          <a:lstStyle/>
          <a:p>
            <a:pPr rtl="0"/>
            <a:fld id="{19B51A1E-902D-48AF-9020-955120F399B6}" type="slidenum">
              <a:rPr lang="fr-FR" smtClean="0"/>
              <a:pPr rtl="0"/>
              <a:t>23</a:t>
            </a:fld>
            <a:endParaRPr lang="fr-FR" dirty="0"/>
          </a:p>
        </p:txBody>
      </p:sp>
      <p:sp>
        <p:nvSpPr>
          <p:cNvPr id="11" name="Titre 10">
            <a:extLst>
              <a:ext uri="{FF2B5EF4-FFF2-40B4-BE49-F238E27FC236}">
                <a16:creationId xmlns:a16="http://schemas.microsoft.com/office/drawing/2014/main" id="{6079C52D-B428-4E78-B234-6C23C2B9D3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8127" y="405367"/>
            <a:ext cx="5992428" cy="573364"/>
          </a:xfrm>
        </p:spPr>
        <p:txBody>
          <a:bodyPr/>
          <a:lstStyle/>
          <a:p>
            <a:pPr algn="ctr"/>
            <a:r>
              <a:rPr lang="fr-FR" dirty="0"/>
              <a:t>Chapitre  9 : Templating</a:t>
            </a:r>
          </a:p>
        </p:txBody>
      </p:sp>
      <p:sp>
        <p:nvSpPr>
          <p:cNvPr id="13" name="Espace réservé du texte 12">
            <a:extLst>
              <a:ext uri="{FF2B5EF4-FFF2-40B4-BE49-F238E27FC236}">
                <a16:creationId xmlns:a16="http://schemas.microsoft.com/office/drawing/2014/main" id="{DEA7D98A-52F0-45FD-A748-38CF19C898B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5471568" y="1054207"/>
            <a:ext cx="905546" cy="327364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 err="1"/>
              <a:t>Twig</a:t>
            </a:r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0DF6A01-EDBB-4959-B045-E00A15D672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10731"/>
            <a:ext cx="12192000" cy="4960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9515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00A34EBD-7DEA-4599-A81B-0A363A0E17F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760000" y="6371351"/>
            <a:ext cx="432000" cy="432000"/>
          </a:xfrm>
        </p:spPr>
        <p:txBody>
          <a:bodyPr rtlCol="0"/>
          <a:lstStyle/>
          <a:p>
            <a:pPr rtl="0"/>
            <a:fld id="{19B51A1E-902D-48AF-9020-955120F399B6}" type="slidenum">
              <a:rPr lang="fr-FR" smtClean="0"/>
              <a:pPr rtl="0"/>
              <a:t>24</a:t>
            </a:fld>
            <a:endParaRPr lang="fr-FR" dirty="0"/>
          </a:p>
        </p:txBody>
      </p:sp>
      <p:sp>
        <p:nvSpPr>
          <p:cNvPr id="11" name="Titre 10">
            <a:extLst>
              <a:ext uri="{FF2B5EF4-FFF2-40B4-BE49-F238E27FC236}">
                <a16:creationId xmlns:a16="http://schemas.microsoft.com/office/drawing/2014/main" id="{6079C52D-B428-4E78-B234-6C23C2B9D3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8127" y="405367"/>
            <a:ext cx="5992428" cy="573364"/>
          </a:xfrm>
        </p:spPr>
        <p:txBody>
          <a:bodyPr/>
          <a:lstStyle/>
          <a:p>
            <a:pPr algn="ctr"/>
            <a:r>
              <a:rPr lang="fr-FR" dirty="0"/>
              <a:t>Chapitre  10 : Créer un Controller Front</a:t>
            </a:r>
          </a:p>
        </p:txBody>
      </p:sp>
      <p:sp>
        <p:nvSpPr>
          <p:cNvPr id="13" name="Espace réservé du texte 12">
            <a:extLst>
              <a:ext uri="{FF2B5EF4-FFF2-40B4-BE49-F238E27FC236}">
                <a16:creationId xmlns:a16="http://schemas.microsoft.com/office/drawing/2014/main" id="{DEA7D98A-52F0-45FD-A748-38CF19C898B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978674" y="1356047"/>
            <a:ext cx="4234649" cy="327364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 err="1"/>
              <a:t>php</a:t>
            </a:r>
            <a:r>
              <a:rPr lang="fr-FR" dirty="0"/>
              <a:t> bin/console </a:t>
            </a:r>
            <a:r>
              <a:rPr lang="fr-FR" dirty="0" err="1"/>
              <a:t>make:controller</a:t>
            </a:r>
            <a:endParaRPr lang="fr-FR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7986D4A9-8721-443A-8E60-A7B746C6BD1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 t="17377" r="28495" b="52935"/>
          <a:stretch/>
        </p:blipFill>
        <p:spPr>
          <a:xfrm>
            <a:off x="2123363" y="2060728"/>
            <a:ext cx="7945269" cy="3441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0465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00A34EBD-7DEA-4599-A81B-0A363A0E17F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760000" y="6371351"/>
            <a:ext cx="432000" cy="432000"/>
          </a:xfrm>
        </p:spPr>
        <p:txBody>
          <a:bodyPr rtlCol="0"/>
          <a:lstStyle/>
          <a:p>
            <a:pPr rtl="0"/>
            <a:fld id="{19B51A1E-902D-48AF-9020-955120F399B6}" type="slidenum">
              <a:rPr lang="fr-FR" smtClean="0"/>
              <a:pPr rtl="0"/>
              <a:t>25</a:t>
            </a:fld>
            <a:endParaRPr lang="fr-FR" dirty="0"/>
          </a:p>
        </p:txBody>
      </p:sp>
      <p:sp>
        <p:nvSpPr>
          <p:cNvPr id="11" name="Titre 10">
            <a:extLst>
              <a:ext uri="{FF2B5EF4-FFF2-40B4-BE49-F238E27FC236}">
                <a16:creationId xmlns:a16="http://schemas.microsoft.com/office/drawing/2014/main" id="{6079C52D-B428-4E78-B234-6C23C2B9D3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8126" y="795985"/>
            <a:ext cx="5992428" cy="573364"/>
          </a:xfrm>
        </p:spPr>
        <p:txBody>
          <a:bodyPr/>
          <a:lstStyle/>
          <a:p>
            <a:pPr algn="ctr"/>
            <a:r>
              <a:rPr lang="fr-FR" dirty="0"/>
              <a:t>Chapitre  11 : Redirections</a:t>
            </a:r>
          </a:p>
        </p:txBody>
      </p:sp>
      <p:sp>
        <p:nvSpPr>
          <p:cNvPr id="13" name="Espace réservé du texte 12">
            <a:extLst>
              <a:ext uri="{FF2B5EF4-FFF2-40B4-BE49-F238E27FC236}">
                <a16:creationId xmlns:a16="http://schemas.microsoft.com/office/drawing/2014/main" id="{DEA7D98A-52F0-45FD-A748-38CF19C898B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597652" y="2442165"/>
            <a:ext cx="4653377" cy="499386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/>
              <a:t>Redirection vers la page login à chaque fois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86110A4E-AE10-4E8F-8B85-610855C160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1737" y="3916449"/>
            <a:ext cx="6068526" cy="1403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3411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00A34EBD-7DEA-4599-A81B-0A363A0E17F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760000" y="6371351"/>
            <a:ext cx="432000" cy="432000"/>
          </a:xfrm>
        </p:spPr>
        <p:txBody>
          <a:bodyPr rtlCol="0"/>
          <a:lstStyle/>
          <a:p>
            <a:pPr rtl="0"/>
            <a:fld id="{19B51A1E-902D-48AF-9020-955120F399B6}" type="slidenum">
              <a:rPr lang="fr-FR" smtClean="0"/>
              <a:pPr rtl="0"/>
              <a:t>26</a:t>
            </a:fld>
            <a:endParaRPr lang="fr-FR" dirty="0"/>
          </a:p>
        </p:txBody>
      </p:sp>
      <p:sp>
        <p:nvSpPr>
          <p:cNvPr id="11" name="Titre 10">
            <a:extLst>
              <a:ext uri="{FF2B5EF4-FFF2-40B4-BE49-F238E27FC236}">
                <a16:creationId xmlns:a16="http://schemas.microsoft.com/office/drawing/2014/main" id="{6079C52D-B428-4E78-B234-6C23C2B9D3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197" y="621437"/>
            <a:ext cx="4003829" cy="967666"/>
          </a:xfrm>
        </p:spPr>
        <p:txBody>
          <a:bodyPr/>
          <a:lstStyle/>
          <a:p>
            <a:pPr algn="ctr"/>
            <a:r>
              <a:rPr lang="fr-FR" dirty="0"/>
              <a:t>Chapitre  12 : Afficher les projets</a:t>
            </a:r>
          </a:p>
        </p:txBody>
      </p:sp>
      <p:sp>
        <p:nvSpPr>
          <p:cNvPr id="13" name="Espace réservé du texte 12">
            <a:extLst>
              <a:ext uri="{FF2B5EF4-FFF2-40B4-BE49-F238E27FC236}">
                <a16:creationId xmlns:a16="http://schemas.microsoft.com/office/drawing/2014/main" id="{DEA7D98A-52F0-45FD-A748-38CF19C898B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244874" y="2234937"/>
            <a:ext cx="4664477" cy="3224832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/>
              <a:t>Faire appel au dossier </a:t>
            </a:r>
            <a:r>
              <a:rPr lang="fr-FR" dirty="0" err="1"/>
              <a:t>ProjectRepository</a:t>
            </a:r>
            <a:r>
              <a:rPr lang="fr-FR" dirty="0"/>
              <a:t> afin d’utiliser ses méthodes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/>
              <a:t>Création d’une variable $</a:t>
            </a:r>
            <a:r>
              <a:rPr lang="fr-FR" dirty="0" err="1"/>
              <a:t>projects</a:t>
            </a:r>
            <a:r>
              <a:rPr lang="fr-FR" dirty="0"/>
              <a:t>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/>
              <a:t>$</a:t>
            </a:r>
            <a:r>
              <a:rPr lang="fr-FR" dirty="0" err="1"/>
              <a:t>projects</a:t>
            </a:r>
            <a:r>
              <a:rPr lang="fr-FR" dirty="0"/>
              <a:t> va stocker la méthode </a:t>
            </a:r>
            <a:r>
              <a:rPr lang="fr-FR" dirty="0" err="1"/>
              <a:t>findBy</a:t>
            </a:r>
            <a:r>
              <a:rPr lang="fr-FR" dirty="0"/>
              <a:t> du dossier </a:t>
            </a:r>
            <a:r>
              <a:rPr lang="fr-FR" dirty="0" err="1"/>
              <a:t>ProjectRepository</a:t>
            </a:r>
            <a:endParaRPr lang="fr-FR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/>
              <a:t>Les arguments de la méthode </a:t>
            </a:r>
            <a:r>
              <a:rPr lang="fr-FR" dirty="0" err="1"/>
              <a:t>findBy</a:t>
            </a:r>
            <a:r>
              <a:rPr lang="fr-FR" dirty="0"/>
              <a:t> sont :</a:t>
            </a:r>
          </a:p>
          <a:p>
            <a:pPr marL="552450" lvl="1" indent="-285750">
              <a:buFont typeface="Wingdings" panose="05000000000000000000" pitchFamily="2" charset="2"/>
              <a:buChar char="v"/>
            </a:pPr>
            <a:r>
              <a:rPr lang="fr-FR" dirty="0"/>
              <a:t>Récupération de l’utilisateur et de ses projets</a:t>
            </a:r>
          </a:p>
          <a:p>
            <a:pPr marL="552450" lvl="1" indent="-285750">
              <a:buFont typeface="Wingdings" panose="05000000000000000000" pitchFamily="2" charset="2"/>
              <a:buChar char="v"/>
            </a:pPr>
            <a:r>
              <a:rPr lang="fr-FR" dirty="0"/>
              <a:t>Classement en fonction de la deadline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/>
              <a:t>Retourner une vue </a:t>
            </a:r>
            <a:r>
              <a:rPr lang="fr-FR" dirty="0" err="1"/>
              <a:t>twig</a:t>
            </a:r>
            <a:r>
              <a:rPr lang="fr-FR" dirty="0"/>
              <a:t> qui va contenir la variable $</a:t>
            </a:r>
            <a:r>
              <a:rPr lang="fr-FR" dirty="0" err="1"/>
              <a:t>projects</a:t>
            </a:r>
            <a:r>
              <a:rPr lang="fr-FR" dirty="0"/>
              <a:t>	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8848369D-7042-4B51-91BB-F74BE016D5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2517" y="0"/>
            <a:ext cx="7149483" cy="6371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7764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00A34EBD-7DEA-4599-A81B-0A363A0E17F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760000" y="6371351"/>
            <a:ext cx="432000" cy="432000"/>
          </a:xfrm>
        </p:spPr>
        <p:txBody>
          <a:bodyPr rtlCol="0"/>
          <a:lstStyle/>
          <a:p>
            <a:pPr rtl="0"/>
            <a:fld id="{19B51A1E-902D-48AF-9020-955120F399B6}" type="slidenum">
              <a:rPr lang="fr-FR" smtClean="0"/>
              <a:pPr rtl="0"/>
              <a:t>27</a:t>
            </a:fld>
            <a:endParaRPr lang="fr-FR" dirty="0"/>
          </a:p>
        </p:txBody>
      </p:sp>
      <p:sp>
        <p:nvSpPr>
          <p:cNvPr id="11" name="Titre 10">
            <a:extLst>
              <a:ext uri="{FF2B5EF4-FFF2-40B4-BE49-F238E27FC236}">
                <a16:creationId xmlns:a16="http://schemas.microsoft.com/office/drawing/2014/main" id="{6079C52D-B428-4E78-B234-6C23C2B9D3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197" y="621437"/>
            <a:ext cx="4003829" cy="967666"/>
          </a:xfrm>
        </p:spPr>
        <p:txBody>
          <a:bodyPr/>
          <a:lstStyle/>
          <a:p>
            <a:pPr algn="ctr"/>
            <a:r>
              <a:rPr lang="fr-FR" dirty="0"/>
              <a:t>Chapitre  13 : Créer un nouveau Projet</a:t>
            </a:r>
          </a:p>
        </p:txBody>
      </p:sp>
      <p:sp>
        <p:nvSpPr>
          <p:cNvPr id="13" name="Espace réservé du texte 12">
            <a:extLst>
              <a:ext uri="{FF2B5EF4-FFF2-40B4-BE49-F238E27FC236}">
                <a16:creationId xmlns:a16="http://schemas.microsoft.com/office/drawing/2014/main" id="{DEA7D98A-52F0-45FD-A748-38CF19C898B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40183" y="1970843"/>
            <a:ext cx="4664477" cy="4128116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/>
              <a:t>Créer un nouvel objet Project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/>
              <a:t>Créer un formulaire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/>
              <a:t>Faire une requête de ce formulaire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/>
              <a:t>Vérifier si le formulaire a été soumis et est valide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/>
              <a:t>Stocker </a:t>
            </a:r>
            <a:r>
              <a:rPr lang="fr-FR" dirty="0" err="1"/>
              <a:t>l’id</a:t>
            </a:r>
            <a:r>
              <a:rPr lang="fr-FR" dirty="0"/>
              <a:t> de l’utilisateur qui créé le projet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/>
              <a:t>Générer une date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/>
              <a:t>Envoi du formulaire et création du nouveau projet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/>
              <a:t>Redirection vers l’index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/>
              <a:t>Le </a:t>
            </a:r>
            <a:r>
              <a:rPr lang="fr-FR" dirty="0" err="1"/>
              <a:t>controller</a:t>
            </a:r>
            <a:r>
              <a:rPr lang="fr-FR" dirty="0"/>
              <a:t> renvoie sur une vue d’un formulaire pour créer un projet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4B4C1B1D-E24B-41B6-9A21-968E751A41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4256" y="0"/>
            <a:ext cx="6752950" cy="6371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3225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00A34EBD-7DEA-4599-A81B-0A363A0E17F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760000" y="6371351"/>
            <a:ext cx="432000" cy="432000"/>
          </a:xfrm>
        </p:spPr>
        <p:txBody>
          <a:bodyPr rtlCol="0"/>
          <a:lstStyle/>
          <a:p>
            <a:pPr rtl="0"/>
            <a:fld id="{19B51A1E-902D-48AF-9020-955120F399B6}" type="slidenum">
              <a:rPr lang="fr-FR" smtClean="0"/>
              <a:pPr rtl="0"/>
              <a:t>28</a:t>
            </a:fld>
            <a:endParaRPr lang="fr-FR" dirty="0"/>
          </a:p>
        </p:txBody>
      </p:sp>
      <p:sp>
        <p:nvSpPr>
          <p:cNvPr id="11" name="Titre 10">
            <a:extLst>
              <a:ext uri="{FF2B5EF4-FFF2-40B4-BE49-F238E27FC236}">
                <a16:creationId xmlns:a16="http://schemas.microsoft.com/office/drawing/2014/main" id="{6079C52D-B428-4E78-B234-6C23C2B9D3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197" y="621437"/>
            <a:ext cx="4003829" cy="967666"/>
          </a:xfrm>
        </p:spPr>
        <p:txBody>
          <a:bodyPr/>
          <a:lstStyle/>
          <a:p>
            <a:pPr algn="ctr"/>
            <a:r>
              <a:rPr lang="fr-FR" dirty="0"/>
              <a:t>Chapitre  14 : Mettre à jour un projet</a:t>
            </a:r>
          </a:p>
        </p:txBody>
      </p:sp>
      <p:sp>
        <p:nvSpPr>
          <p:cNvPr id="13" name="Espace réservé du texte 12">
            <a:extLst>
              <a:ext uri="{FF2B5EF4-FFF2-40B4-BE49-F238E27FC236}">
                <a16:creationId xmlns:a16="http://schemas.microsoft.com/office/drawing/2014/main" id="{DEA7D98A-52F0-45FD-A748-38CF19C898B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40183" y="1970843"/>
            <a:ext cx="4664477" cy="3329126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/>
              <a:t>Rechercher le projet qui correspond à </a:t>
            </a:r>
            <a:r>
              <a:rPr lang="fr-FR" dirty="0" err="1"/>
              <a:t>l’id</a:t>
            </a:r>
            <a:r>
              <a:rPr lang="fr-FR" dirty="0"/>
              <a:t> dans la méthode de </a:t>
            </a:r>
            <a:r>
              <a:rPr lang="fr-FR" dirty="0" err="1"/>
              <a:t>ProjectRepository</a:t>
            </a:r>
            <a:endParaRPr lang="fr-FR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/>
              <a:t>Créer le formulaire pour éditer un projet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/>
              <a:t>Faire une requête de ce formulaire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/>
              <a:t>Vérifier si le formulaire a été soumis et est valide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/>
              <a:t>Envoi du formulaire et mise à jour du projet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/>
              <a:t>Redirection vers l’index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/>
              <a:t>Le </a:t>
            </a:r>
            <a:r>
              <a:rPr lang="fr-FR" dirty="0" err="1"/>
              <a:t>controller</a:t>
            </a:r>
            <a:r>
              <a:rPr lang="fr-FR" dirty="0"/>
              <a:t> renvoie sur une vue d’un formulaire pour mettre à jour un projet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fr-FR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fr-FR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0894DB6A-C52D-42C8-B125-05C3EE69D1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4559" y="0"/>
            <a:ext cx="7007441" cy="6371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333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00A34EBD-7DEA-4599-A81B-0A363A0E17F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760000" y="6371351"/>
            <a:ext cx="432000" cy="432000"/>
          </a:xfrm>
        </p:spPr>
        <p:txBody>
          <a:bodyPr rtlCol="0"/>
          <a:lstStyle/>
          <a:p>
            <a:pPr rtl="0"/>
            <a:fld id="{19B51A1E-902D-48AF-9020-955120F399B6}" type="slidenum">
              <a:rPr lang="fr-FR" smtClean="0"/>
              <a:pPr rtl="0"/>
              <a:t>29</a:t>
            </a:fld>
            <a:endParaRPr lang="fr-FR" dirty="0"/>
          </a:p>
        </p:txBody>
      </p:sp>
      <p:sp>
        <p:nvSpPr>
          <p:cNvPr id="11" name="Titre 10">
            <a:extLst>
              <a:ext uri="{FF2B5EF4-FFF2-40B4-BE49-F238E27FC236}">
                <a16:creationId xmlns:a16="http://schemas.microsoft.com/office/drawing/2014/main" id="{6079C52D-B428-4E78-B234-6C23C2B9D3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145219"/>
            <a:ext cx="4003829" cy="967666"/>
          </a:xfrm>
        </p:spPr>
        <p:txBody>
          <a:bodyPr/>
          <a:lstStyle/>
          <a:p>
            <a:pPr algn="ctr"/>
            <a:r>
              <a:rPr lang="fr-FR" dirty="0"/>
              <a:t>Chapitre  15 : Supprimer un projet</a:t>
            </a:r>
          </a:p>
        </p:txBody>
      </p:sp>
      <p:sp>
        <p:nvSpPr>
          <p:cNvPr id="13" name="Espace réservé du texte 12">
            <a:extLst>
              <a:ext uri="{FF2B5EF4-FFF2-40B4-BE49-F238E27FC236}">
                <a16:creationId xmlns:a16="http://schemas.microsoft.com/office/drawing/2014/main" id="{DEA7D98A-52F0-45FD-A748-38CF19C898B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0" y="2778710"/>
            <a:ext cx="4664477" cy="2707689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/>
              <a:t>Rechercher le projet qui correspond à </a:t>
            </a:r>
            <a:r>
              <a:rPr lang="fr-FR" dirty="0" err="1"/>
              <a:t>l’id</a:t>
            </a:r>
            <a:r>
              <a:rPr lang="fr-FR" dirty="0"/>
              <a:t> et l’utilisateur dans la méthode de </a:t>
            </a:r>
            <a:r>
              <a:rPr lang="fr-FR" dirty="0" err="1"/>
              <a:t>ProjectRepository</a:t>
            </a:r>
            <a:endParaRPr lang="fr-FR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/>
              <a:t>Si un utilisateur </a:t>
            </a:r>
            <a:r>
              <a:rPr lang="fr-FR" dirty="0" err="1"/>
              <a:t>langda</a:t>
            </a:r>
            <a:r>
              <a:rPr lang="fr-FR" dirty="0"/>
              <a:t> essaye de supprimer un projet qui n’est pas à lui une erreur survient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/>
              <a:t>Suppression du projet via un bouton et la fonction </a:t>
            </a:r>
            <a:r>
              <a:rPr lang="fr-FR" dirty="0" err="1"/>
              <a:t>remove</a:t>
            </a:r>
            <a:endParaRPr lang="fr-FR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/>
              <a:t>Redirection vers l’index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fr-FR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fr-FR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01A5D34C-8526-472C-967A-9F8212E6ED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3123" y="0"/>
            <a:ext cx="7628878" cy="6371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5872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D355C61F-C8F1-4977-8E1F-F16C0D9EA8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5266" y="168677"/>
            <a:ext cx="5472000" cy="6103118"/>
          </a:xfrm>
        </p:spPr>
        <p:txBody>
          <a:bodyPr rtlCol="0"/>
          <a:lstStyle/>
          <a:p>
            <a:pPr marL="0" indent="0" rtl="0">
              <a:buNone/>
            </a:pPr>
            <a:r>
              <a:rPr lang="fr-FR" dirty="0"/>
              <a:t>Pour ce faire, vous devez concevoir une application qui permet à l’utilisateur de :</a:t>
            </a:r>
          </a:p>
          <a:p>
            <a:pPr marL="0" indent="0" rtl="0">
              <a:buNone/>
            </a:pPr>
            <a:endParaRPr lang="fr-FR" dirty="0"/>
          </a:p>
          <a:p>
            <a:pPr>
              <a:buFont typeface="Wingdings" panose="05000000000000000000" pitchFamily="2" charset="2"/>
              <a:buChar char="Ø"/>
            </a:pPr>
            <a:r>
              <a:rPr lang="fr-FR" dirty="0"/>
              <a:t>Se connecter avec son compte personnel ou de s’inscrire s’il n’a pas de compte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FR" dirty="0"/>
              <a:t>Voir tous les projets de cet utilisateur sur une page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FR" dirty="0"/>
              <a:t>Créer un nouveau projet via un formulaire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FR" dirty="0"/>
              <a:t>Voir le détail d’un projet, c’est-à-dire le projet avec ses tâches quand il clique dessus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FR" dirty="0"/>
              <a:t>Créer des tâches liées à un projet particulier via un formulaire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FR" dirty="0"/>
              <a:t>Supprimer les projets et les tâches comme il le désire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FR" dirty="0"/>
              <a:t>Indiquer si une tâche est terminée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FR" dirty="0"/>
              <a:t>Distinguer visuellement les tâches finies des tâches en cours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FR" dirty="0"/>
              <a:t>Voir ses projets et tâches classées par ordre de deadline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FR" dirty="0"/>
              <a:t>Utiliser l’application sur les chantiers via une tablette ou un smartphone</a:t>
            </a:r>
          </a:p>
        </p:txBody>
      </p:sp>
      <p:pic>
        <p:nvPicPr>
          <p:cNvPr id="9" name="Espace réservé d’image 8" descr="Mains sur un téléphone portable">
            <a:extLst>
              <a:ext uri="{FF2B5EF4-FFF2-40B4-BE49-F238E27FC236}">
                <a16:creationId xmlns:a16="http://schemas.microsoft.com/office/drawing/2014/main" id="{A9A75888-22E3-1D43-9112-DA02186070B5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096000" y="0"/>
            <a:ext cx="6096000" cy="6371351"/>
          </a:xfr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9900" y="89197"/>
            <a:ext cx="4648200" cy="1295720"/>
          </a:xfrm>
        </p:spPr>
        <p:txBody>
          <a:bodyPr rtlCol="0"/>
          <a:lstStyle/>
          <a:p>
            <a:pPr algn="ctr" rtl="0"/>
            <a:r>
              <a:rPr lang="fr-FR" sz="4800" dirty="0"/>
              <a:t>Spécifications fonctionnelles :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fr-FR" smtClean="0"/>
              <a:pPr rtl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002955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00A34EBD-7DEA-4599-A81B-0A363A0E17F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760000" y="6371351"/>
            <a:ext cx="432000" cy="432000"/>
          </a:xfrm>
        </p:spPr>
        <p:txBody>
          <a:bodyPr rtlCol="0"/>
          <a:lstStyle/>
          <a:p>
            <a:pPr rtl="0"/>
            <a:fld id="{19B51A1E-902D-48AF-9020-955120F399B6}" type="slidenum">
              <a:rPr lang="fr-FR" smtClean="0"/>
              <a:pPr rtl="0"/>
              <a:t>30</a:t>
            </a:fld>
            <a:endParaRPr lang="fr-FR" dirty="0"/>
          </a:p>
        </p:txBody>
      </p:sp>
      <p:sp>
        <p:nvSpPr>
          <p:cNvPr id="11" name="Titre 10">
            <a:extLst>
              <a:ext uri="{FF2B5EF4-FFF2-40B4-BE49-F238E27FC236}">
                <a16:creationId xmlns:a16="http://schemas.microsoft.com/office/drawing/2014/main" id="{6079C52D-B428-4E78-B234-6C23C2B9D3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197" y="1526960"/>
            <a:ext cx="4003829" cy="967666"/>
          </a:xfrm>
        </p:spPr>
        <p:txBody>
          <a:bodyPr/>
          <a:lstStyle/>
          <a:p>
            <a:pPr algn="ctr"/>
            <a:r>
              <a:rPr lang="fr-FR" dirty="0"/>
              <a:t>Chapitre  16 : Voir un seul projet et ses tâches</a:t>
            </a:r>
          </a:p>
        </p:txBody>
      </p:sp>
      <p:sp>
        <p:nvSpPr>
          <p:cNvPr id="13" name="Espace réservé du texte 12">
            <a:extLst>
              <a:ext uri="{FF2B5EF4-FFF2-40B4-BE49-F238E27FC236}">
                <a16:creationId xmlns:a16="http://schemas.microsoft.com/office/drawing/2014/main" id="{DEA7D98A-52F0-45FD-A748-38CF19C898B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575197" y="3009531"/>
            <a:ext cx="4664477" cy="1642369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/>
              <a:t>Faire appel à la fonction </a:t>
            </a:r>
            <a:r>
              <a:rPr lang="fr-FR" dirty="0" err="1"/>
              <a:t>find</a:t>
            </a:r>
            <a:r>
              <a:rPr lang="fr-FR" dirty="0"/>
              <a:t> du dossier </a:t>
            </a:r>
            <a:r>
              <a:rPr lang="fr-FR" dirty="0" err="1"/>
              <a:t>ProjectRepository</a:t>
            </a:r>
            <a:r>
              <a:rPr lang="fr-FR" dirty="0"/>
              <a:t> avec comme argument $id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/>
              <a:t>Retourner sur une vue qui stockera la variable $</a:t>
            </a:r>
            <a:r>
              <a:rPr lang="fr-FR" dirty="0" err="1"/>
              <a:t>project</a:t>
            </a:r>
            <a:endParaRPr lang="fr-FR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/>
              <a:t>Bis -&gt; Route qui prend en compte {id}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fr-FR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fr-FR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0C020BA9-C5E8-411C-A09A-740BDB18DA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3333" y="1526960"/>
            <a:ext cx="6618667" cy="3373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8177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00A34EBD-7DEA-4599-A81B-0A363A0E17F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760000" y="6371351"/>
            <a:ext cx="432000" cy="432000"/>
          </a:xfrm>
        </p:spPr>
        <p:txBody>
          <a:bodyPr rtlCol="0"/>
          <a:lstStyle/>
          <a:p>
            <a:pPr rtl="0"/>
            <a:fld id="{19B51A1E-902D-48AF-9020-955120F399B6}" type="slidenum">
              <a:rPr lang="fr-FR" smtClean="0"/>
              <a:pPr rtl="0"/>
              <a:t>31</a:t>
            </a:fld>
            <a:endParaRPr lang="fr-FR" dirty="0"/>
          </a:p>
        </p:txBody>
      </p:sp>
      <p:sp>
        <p:nvSpPr>
          <p:cNvPr id="11" name="Titre 10">
            <a:extLst>
              <a:ext uri="{FF2B5EF4-FFF2-40B4-BE49-F238E27FC236}">
                <a16:creationId xmlns:a16="http://schemas.microsoft.com/office/drawing/2014/main" id="{6079C52D-B428-4E78-B234-6C23C2B9D3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488" y="1296139"/>
            <a:ext cx="4003829" cy="967666"/>
          </a:xfrm>
        </p:spPr>
        <p:txBody>
          <a:bodyPr/>
          <a:lstStyle/>
          <a:p>
            <a:pPr algn="ctr"/>
            <a:r>
              <a:rPr lang="fr-FR" dirty="0"/>
              <a:t>Chapitre  17 : Formulaire pour l’entité Project</a:t>
            </a:r>
          </a:p>
        </p:txBody>
      </p:sp>
      <p:sp>
        <p:nvSpPr>
          <p:cNvPr id="13" name="Espace réservé du texte 12">
            <a:extLst>
              <a:ext uri="{FF2B5EF4-FFF2-40B4-BE49-F238E27FC236}">
                <a16:creationId xmlns:a16="http://schemas.microsoft.com/office/drawing/2014/main" id="{DEA7D98A-52F0-45FD-A748-38CF19C898B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133165" y="2787587"/>
            <a:ext cx="4664477" cy="1846557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/>
              <a:t>$</a:t>
            </a:r>
            <a:r>
              <a:rPr lang="fr-FR" dirty="0" err="1"/>
              <a:t>builder</a:t>
            </a:r>
            <a:r>
              <a:rPr lang="fr-FR" dirty="0"/>
              <a:t> et la variable de construction du formulaire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/>
              <a:t>Identifier les données qui vont devoir être transmises par la suite à la BDD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/>
              <a:t>Ajout d’un bouton enregistrer dans le formulaire pour envoyer les données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AD8F373D-0E49-4F23-A71D-69ED70957E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0735" y="0"/>
            <a:ext cx="7241266" cy="6371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0044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00A34EBD-7DEA-4599-A81B-0A363A0E17F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760000" y="6371351"/>
            <a:ext cx="432000" cy="432000"/>
          </a:xfrm>
        </p:spPr>
        <p:txBody>
          <a:bodyPr rtlCol="0"/>
          <a:lstStyle/>
          <a:p>
            <a:pPr rtl="0"/>
            <a:fld id="{19B51A1E-902D-48AF-9020-955120F399B6}" type="slidenum">
              <a:rPr lang="fr-FR" smtClean="0"/>
              <a:pPr rtl="0"/>
              <a:t>32</a:t>
            </a:fld>
            <a:endParaRPr lang="fr-FR" dirty="0"/>
          </a:p>
        </p:txBody>
      </p:sp>
      <p:sp>
        <p:nvSpPr>
          <p:cNvPr id="11" name="Titre 10">
            <a:extLst>
              <a:ext uri="{FF2B5EF4-FFF2-40B4-BE49-F238E27FC236}">
                <a16:creationId xmlns:a16="http://schemas.microsoft.com/office/drawing/2014/main" id="{6079C52D-B428-4E78-B234-6C23C2B9D3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488" y="1296139"/>
            <a:ext cx="4003829" cy="967666"/>
          </a:xfrm>
        </p:spPr>
        <p:txBody>
          <a:bodyPr/>
          <a:lstStyle/>
          <a:p>
            <a:pPr algn="ctr"/>
            <a:r>
              <a:rPr lang="fr-FR" dirty="0"/>
              <a:t>Chapitre  18 : Formulaire pour l’entité </a:t>
            </a:r>
            <a:r>
              <a:rPr lang="fr-FR" dirty="0" err="1"/>
              <a:t>Task</a:t>
            </a:r>
            <a:endParaRPr lang="fr-FR" dirty="0"/>
          </a:p>
        </p:txBody>
      </p:sp>
      <p:sp>
        <p:nvSpPr>
          <p:cNvPr id="13" name="Espace réservé du texte 12">
            <a:extLst>
              <a:ext uri="{FF2B5EF4-FFF2-40B4-BE49-F238E27FC236}">
                <a16:creationId xmlns:a16="http://schemas.microsoft.com/office/drawing/2014/main" id="{DEA7D98A-52F0-45FD-A748-38CF19C898B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133165" y="2787587"/>
            <a:ext cx="4664477" cy="1846557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/>
              <a:t>$</a:t>
            </a:r>
            <a:r>
              <a:rPr lang="fr-FR" dirty="0" err="1"/>
              <a:t>builder</a:t>
            </a:r>
            <a:r>
              <a:rPr lang="fr-FR" dirty="0"/>
              <a:t> et la variable de construction du formulaire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/>
              <a:t>Identifier les données qui vont devoir être transmises par la suite à la BDD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/>
              <a:t>Ajout d’un bouton enregistrer dans le formulaire pour envoyer les données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999E2F8B-6283-4265-8445-9D51D15C5E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7410" y="0"/>
            <a:ext cx="7504590" cy="6371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6786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00A34EBD-7DEA-4599-A81B-0A363A0E17F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760000" y="6371351"/>
            <a:ext cx="432000" cy="432000"/>
          </a:xfrm>
        </p:spPr>
        <p:txBody>
          <a:bodyPr rtlCol="0"/>
          <a:lstStyle/>
          <a:p>
            <a:pPr rtl="0"/>
            <a:fld id="{19B51A1E-902D-48AF-9020-955120F399B6}" type="slidenum">
              <a:rPr lang="fr-FR" smtClean="0"/>
              <a:pPr rtl="0"/>
              <a:t>33</a:t>
            </a:fld>
            <a:endParaRPr lang="fr-FR" dirty="0"/>
          </a:p>
        </p:txBody>
      </p:sp>
      <p:sp>
        <p:nvSpPr>
          <p:cNvPr id="11" name="Titre 10">
            <a:extLst>
              <a:ext uri="{FF2B5EF4-FFF2-40B4-BE49-F238E27FC236}">
                <a16:creationId xmlns:a16="http://schemas.microsoft.com/office/drawing/2014/main" id="{6079C52D-B428-4E78-B234-6C23C2B9D3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8676"/>
            <a:ext cx="12192000" cy="1313896"/>
          </a:xfrm>
        </p:spPr>
        <p:txBody>
          <a:bodyPr/>
          <a:lstStyle/>
          <a:p>
            <a:pPr algn="ctr"/>
            <a:r>
              <a:rPr lang="fr-FR" dirty="0"/>
              <a:t>Chapitre  19 : Méthode de Project Repository et </a:t>
            </a:r>
            <a:r>
              <a:rPr lang="fr-FR" dirty="0" err="1"/>
              <a:t>Task</a:t>
            </a:r>
            <a:endParaRPr lang="fr-FR" dirty="0"/>
          </a:p>
        </p:txBody>
      </p:sp>
      <p:sp>
        <p:nvSpPr>
          <p:cNvPr id="13" name="Espace réservé du texte 12">
            <a:extLst>
              <a:ext uri="{FF2B5EF4-FFF2-40B4-BE49-F238E27FC236}">
                <a16:creationId xmlns:a16="http://schemas.microsoft.com/office/drawing/2014/main" id="{DEA7D98A-52F0-45FD-A748-38CF19C898B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1" y="1623205"/>
            <a:ext cx="12191999" cy="2175034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/>
              <a:t>La méthode </a:t>
            </a:r>
            <a:r>
              <a:rPr lang="fr-FR" dirty="0" err="1"/>
              <a:t>find</a:t>
            </a:r>
            <a:r>
              <a:rPr lang="fr-FR" dirty="0"/>
              <a:t>($id) récupère tout simplement l’entité correspondant à </a:t>
            </a:r>
            <a:r>
              <a:rPr lang="fr-FR" dirty="0" err="1"/>
              <a:t>l’id</a:t>
            </a:r>
            <a:r>
              <a:rPr lang="fr-FR" dirty="0"/>
              <a:t> $id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/>
              <a:t>La méthode </a:t>
            </a:r>
            <a:r>
              <a:rPr lang="fr-FR" dirty="0" err="1"/>
              <a:t>findOneBy</a:t>
            </a:r>
            <a:r>
              <a:rPr lang="fr-FR" dirty="0"/>
              <a:t>(</a:t>
            </a:r>
            <a:r>
              <a:rPr lang="fr-FR" dirty="0" err="1"/>
              <a:t>array</a:t>
            </a:r>
            <a:r>
              <a:rPr lang="fr-FR" dirty="0"/>
              <a:t> $</a:t>
            </a:r>
            <a:r>
              <a:rPr lang="fr-FR" dirty="0" err="1"/>
              <a:t>criteres</a:t>
            </a:r>
            <a:r>
              <a:rPr lang="fr-FR" dirty="0"/>
              <a:t>) fonctionne sur le même principe que la méthode </a:t>
            </a:r>
            <a:r>
              <a:rPr lang="fr-FR" dirty="0" err="1"/>
              <a:t>findBy</a:t>
            </a:r>
            <a:r>
              <a:rPr lang="fr-FR" dirty="0"/>
              <a:t>(), sauf qu’elle ne retourne qu’une seule entité.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/>
              <a:t>La méthode </a:t>
            </a:r>
            <a:r>
              <a:rPr lang="fr-FR" dirty="0" err="1"/>
              <a:t>findAll</a:t>
            </a:r>
            <a:r>
              <a:rPr lang="fr-FR" dirty="0"/>
              <a:t>() retourne toutes les entités. Le format du retour est un simple </a:t>
            </a:r>
            <a:r>
              <a:rPr lang="fr-FR" dirty="0" err="1"/>
              <a:t>array</a:t>
            </a:r>
            <a:r>
              <a:rPr lang="fr-FR" dirty="0"/>
              <a:t> que l’on peut parcourir avec une for, </a:t>
            </a:r>
            <a:r>
              <a:rPr lang="fr-FR" dirty="0" err="1"/>
              <a:t>foreach</a:t>
            </a:r>
            <a:r>
              <a:rPr lang="fr-FR" dirty="0"/>
              <a:t>… pour utiliser les objets qu’il contient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/>
              <a:t>La méthode </a:t>
            </a:r>
            <a:r>
              <a:rPr lang="fr-FR" dirty="0" err="1"/>
              <a:t>findBy</a:t>
            </a:r>
            <a:r>
              <a:rPr lang="fr-FR" dirty="0"/>
              <a:t>() permet de retourner une liste d’entités, sauf qu’elle est capable d’effectuer un filtre pour ne retourner que les entités correspondant à un critère.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835E2256-C260-48CE-80CC-D1F3E25587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437425"/>
            <a:ext cx="12192000" cy="1933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673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00A34EBD-7DEA-4599-A81B-0A363A0E17F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760000" y="6371351"/>
            <a:ext cx="432000" cy="432000"/>
          </a:xfrm>
        </p:spPr>
        <p:txBody>
          <a:bodyPr rtlCol="0"/>
          <a:lstStyle/>
          <a:p>
            <a:pPr rtl="0"/>
            <a:fld id="{19B51A1E-902D-48AF-9020-955120F399B6}" type="slidenum">
              <a:rPr lang="fr-FR" smtClean="0"/>
              <a:pPr rtl="0"/>
              <a:t>34</a:t>
            </a:fld>
            <a:endParaRPr lang="fr-FR" dirty="0"/>
          </a:p>
        </p:txBody>
      </p:sp>
      <p:sp>
        <p:nvSpPr>
          <p:cNvPr id="11" name="Titre 10">
            <a:extLst>
              <a:ext uri="{FF2B5EF4-FFF2-40B4-BE49-F238E27FC236}">
                <a16:creationId xmlns:a16="http://schemas.microsoft.com/office/drawing/2014/main" id="{6079C52D-B428-4E78-B234-6C23C2B9D3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85699"/>
            <a:ext cx="4856085" cy="381740"/>
          </a:xfrm>
        </p:spPr>
        <p:txBody>
          <a:bodyPr/>
          <a:lstStyle/>
          <a:p>
            <a:pPr algn="ctr"/>
            <a:r>
              <a:rPr lang="fr-FR" dirty="0"/>
              <a:t>Chapitre  20 : Layer JavaScript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0E541458-C828-4FF6-9BCD-703F16E07C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7107" y="0"/>
            <a:ext cx="7264894" cy="638264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18EE506D-57F7-4BB9-B191-B5079A6378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7106" y="638264"/>
            <a:ext cx="7264894" cy="247661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CD4F0381-D140-4958-B07C-A788F23A3B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7105" y="3114876"/>
            <a:ext cx="7264896" cy="3256476"/>
          </a:xfrm>
          <a:prstGeom prst="rect">
            <a:avLst/>
          </a:prstGeom>
        </p:spPr>
      </p:pic>
      <p:sp>
        <p:nvSpPr>
          <p:cNvPr id="12" name="Espace réservé du texte 11">
            <a:extLst>
              <a:ext uri="{FF2B5EF4-FFF2-40B4-BE49-F238E27FC236}">
                <a16:creationId xmlns:a16="http://schemas.microsoft.com/office/drawing/2014/main" id="{4D1A6AAA-69DE-486D-8C92-A679AE6A311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180389" y="2431553"/>
            <a:ext cx="4495306" cy="2655351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/>
              <a:t>Utilisation de la méthode </a:t>
            </a:r>
            <a:r>
              <a:rPr lang="fr-FR" dirty="0" err="1"/>
              <a:t>document.getElementById</a:t>
            </a:r>
            <a:endParaRPr lang="fr-FR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/>
              <a:t>Appel de la classe </a:t>
            </a:r>
            <a:r>
              <a:rPr lang="fr-FR" dirty="0" err="1"/>
              <a:t>correpondant</a:t>
            </a:r>
            <a:endParaRPr lang="fr-FR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/>
              <a:t>Ajout d’un évènement avec la fonction </a:t>
            </a:r>
            <a:r>
              <a:rPr lang="fr-FR" dirty="0" err="1"/>
              <a:t>addEventListener</a:t>
            </a:r>
            <a:endParaRPr lang="fr-FR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/>
              <a:t>Méthode au click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/>
              <a:t>Ajout d’image et de CSS pour le visuel du script</a:t>
            </a:r>
          </a:p>
        </p:txBody>
      </p:sp>
    </p:spTree>
    <p:extLst>
      <p:ext uri="{BB962C8B-B14F-4D97-AF65-F5344CB8AC3E}">
        <p14:creationId xmlns:p14="http://schemas.microsoft.com/office/powerpoint/2010/main" val="61042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00A34EBD-7DEA-4599-A81B-0A363A0E17F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760000" y="6371351"/>
            <a:ext cx="432000" cy="432000"/>
          </a:xfrm>
        </p:spPr>
        <p:txBody>
          <a:bodyPr rtlCol="0"/>
          <a:lstStyle/>
          <a:p>
            <a:pPr rtl="0"/>
            <a:fld id="{19B51A1E-902D-48AF-9020-955120F399B6}" type="slidenum">
              <a:rPr lang="fr-FR" smtClean="0"/>
              <a:pPr rtl="0"/>
              <a:t>35</a:t>
            </a:fld>
            <a:endParaRPr lang="fr-FR" dirty="0"/>
          </a:p>
        </p:txBody>
      </p:sp>
      <p:sp>
        <p:nvSpPr>
          <p:cNvPr id="11" name="Titre 10">
            <a:extLst>
              <a:ext uri="{FF2B5EF4-FFF2-40B4-BE49-F238E27FC236}">
                <a16:creationId xmlns:a16="http://schemas.microsoft.com/office/drawing/2014/main" id="{6079C52D-B428-4E78-B234-6C23C2B9D3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843379"/>
          </a:xfrm>
        </p:spPr>
        <p:txBody>
          <a:bodyPr/>
          <a:lstStyle/>
          <a:p>
            <a:pPr algn="ctr"/>
            <a:r>
              <a:rPr lang="fr-FR" dirty="0"/>
              <a:t>Chapitre  21 : Projet effectuer à l’aide d’un développeur web sur la communauté Discord </a:t>
            </a:r>
            <a:r>
              <a:rPr lang="fr-FR" dirty="0" err="1"/>
              <a:t>Believemy</a:t>
            </a:r>
            <a:r>
              <a:rPr lang="fr-FR" dirty="0"/>
              <a:t> 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6A872176-3711-4B08-BE79-136169F2089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94E6986F-1C8D-4674-A66C-70C1DCD952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008000"/>
            <a:ext cx="12191999" cy="536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325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00A34EBD-7DEA-4599-A81B-0A363A0E17F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760000" y="6371351"/>
            <a:ext cx="432000" cy="432000"/>
          </a:xfrm>
        </p:spPr>
        <p:txBody>
          <a:bodyPr rtlCol="0"/>
          <a:lstStyle/>
          <a:p>
            <a:pPr rtl="0"/>
            <a:fld id="{19B51A1E-902D-48AF-9020-955120F399B6}" type="slidenum">
              <a:rPr lang="fr-FR" smtClean="0"/>
              <a:pPr rtl="0"/>
              <a:t>36</a:t>
            </a:fld>
            <a:endParaRPr lang="fr-FR" dirty="0"/>
          </a:p>
        </p:txBody>
      </p:sp>
      <p:sp>
        <p:nvSpPr>
          <p:cNvPr id="11" name="Titre 10">
            <a:extLst>
              <a:ext uri="{FF2B5EF4-FFF2-40B4-BE49-F238E27FC236}">
                <a16:creationId xmlns:a16="http://schemas.microsoft.com/office/drawing/2014/main" id="{6079C52D-B428-4E78-B234-6C23C2B9D3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-1"/>
            <a:ext cx="12277818" cy="621437"/>
          </a:xfrm>
        </p:spPr>
        <p:txBody>
          <a:bodyPr/>
          <a:lstStyle/>
          <a:p>
            <a:pPr algn="ctr"/>
            <a:r>
              <a:rPr lang="fr-FR" dirty="0"/>
              <a:t>Chapitre  22 : </a:t>
            </a:r>
            <a:r>
              <a:rPr lang="fr-FR" dirty="0" err="1"/>
              <a:t>Conlusion</a:t>
            </a:r>
            <a:r>
              <a:rPr lang="fr-FR" dirty="0"/>
              <a:t> échecs et réussite</a:t>
            </a:r>
          </a:p>
        </p:txBody>
      </p:sp>
      <p:sp>
        <p:nvSpPr>
          <p:cNvPr id="12" name="Espace réservé du texte 11">
            <a:extLst>
              <a:ext uri="{FF2B5EF4-FFF2-40B4-BE49-F238E27FC236}">
                <a16:creationId xmlns:a16="http://schemas.microsoft.com/office/drawing/2014/main" id="{4D1A6AAA-69DE-486D-8C92-A679AE6A311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0" y="773649"/>
            <a:ext cx="6096000" cy="4801528"/>
          </a:xfrm>
        </p:spPr>
        <p:txBody>
          <a:bodyPr/>
          <a:lstStyle/>
          <a:p>
            <a:pPr algn="ctr"/>
            <a:r>
              <a:rPr lang="fr-FR" dirty="0">
                <a:highlight>
                  <a:srgbClr val="FFFF00"/>
                </a:highlight>
              </a:rPr>
              <a:t>Réussites :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/>
              <a:t>Créer des </a:t>
            </a:r>
            <a:r>
              <a:rPr lang="fr-FR" dirty="0" err="1"/>
              <a:t>controller</a:t>
            </a:r>
            <a:endParaRPr lang="fr-FR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/>
              <a:t>Créer des entités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/>
              <a:t>Créer des vue </a:t>
            </a:r>
            <a:r>
              <a:rPr lang="fr-FR" dirty="0" err="1"/>
              <a:t>html.twig</a:t>
            </a:r>
            <a:endParaRPr lang="fr-FR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/>
              <a:t>Créer des formulaires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/>
              <a:t>Utilisation de Bootstrap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/>
              <a:t>Utilisation de JavaScript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/>
              <a:t>Projet fonctionnel malgré des incohérences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/>
              <a:t>Projet rendu dans les temps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/>
              <a:t>Respects de la plupart des règles du cahiers des charges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/>
              <a:t>Schéma et mise en place du projet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/>
              <a:t>Compréhension de la base de Symfony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/>
              <a:t>Entraide sur Discord sans avoir les solutions pour autant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fr-FR" dirty="0"/>
          </a:p>
        </p:txBody>
      </p:sp>
      <p:sp>
        <p:nvSpPr>
          <p:cNvPr id="10" name="Espace réservé du texte 11">
            <a:extLst>
              <a:ext uri="{FF2B5EF4-FFF2-40B4-BE49-F238E27FC236}">
                <a16:creationId xmlns:a16="http://schemas.microsoft.com/office/drawing/2014/main" id="{27EEAD6B-3030-4E10-AA26-408FCB4A98E1}"/>
              </a:ext>
            </a:extLst>
          </p:cNvPr>
          <p:cNvSpPr txBox="1">
            <a:spLocks/>
          </p:cNvSpPr>
          <p:nvPr/>
        </p:nvSpPr>
        <p:spPr>
          <a:xfrm>
            <a:off x="6096000" y="773649"/>
            <a:ext cx="6096000" cy="464173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66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429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096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763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dirty="0">
                <a:highlight>
                  <a:srgbClr val="FFFF00"/>
                </a:highlight>
              </a:rPr>
              <a:t>Echecs :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/>
              <a:t>Beaucoup de difficultés à comprendre le système doctrine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/>
              <a:t>Non-Respect des wireframes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/>
              <a:t>Création des entités différents du schéma d’origine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/>
              <a:t>Des parties de la POO à revoir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/>
              <a:t>JavaScript faible dans le projet (manque de motivation vers la fin)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/>
              <a:t>Projet fonctionnel mais avec des incohérences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/>
              <a:t> Difficulté à comprendre la document Symfony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/>
              <a:t>Kanban respecter au début mais totalement délaissé lors des complications du projet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/>
              <a:t>Fixtures non faîtes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/>
              <a:t>Design du projet un peu trop léger</a:t>
            </a:r>
          </a:p>
        </p:txBody>
      </p:sp>
    </p:spTree>
    <p:extLst>
      <p:ext uri="{BB962C8B-B14F-4D97-AF65-F5344CB8AC3E}">
        <p14:creationId xmlns:p14="http://schemas.microsoft.com/office/powerpoint/2010/main" val="356667617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Espace réservé d’image 31" descr="Mains en train d’applaudir">
            <a:extLst>
              <a:ext uri="{FF2B5EF4-FFF2-40B4-BE49-F238E27FC236}">
                <a16:creationId xmlns:a16="http://schemas.microsoft.com/office/drawing/2014/main" id="{AAB6EE12-FEF8-FB41-A909-0DA61D7725C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14" name="Titre 13">
            <a:extLst>
              <a:ext uri="{FF2B5EF4-FFF2-40B4-BE49-F238E27FC236}">
                <a16:creationId xmlns:a16="http://schemas.microsoft.com/office/drawing/2014/main" id="{6C38D7A9-9299-4108-BB08-026F4B9CAE7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tIns="108000" rtlCol="0"/>
          <a:lstStyle/>
          <a:p>
            <a:pPr rtl="0">
              <a:lnSpc>
                <a:spcPct val="70000"/>
              </a:lnSpc>
            </a:pPr>
            <a:r>
              <a:rPr lang="fr-FR" sz="4000" dirty="0"/>
              <a:t>Merci de votre attention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60828E04-9C2A-4859-8050-C2DF67A249C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 rtlCol="0"/>
          <a:lstStyle/>
          <a:p>
            <a:pPr rtl="0"/>
            <a:r>
              <a:rPr lang="fr-FR" dirty="0"/>
              <a:t>Batiste Blactot</a:t>
            </a:r>
          </a:p>
        </p:txBody>
      </p:sp>
      <p:pic>
        <p:nvPicPr>
          <p:cNvPr id="8" name="Graphisme 7" descr="Utilisateur" title="Icône - Nom du présentateur">
            <a:extLst>
              <a:ext uri="{FF2B5EF4-FFF2-40B4-BE49-F238E27FC236}">
                <a16:creationId xmlns:a16="http://schemas.microsoft.com/office/drawing/2014/main" id="{111541C4-DB03-4E53-994D-499C7D73C4D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85495" y="4006655"/>
            <a:ext cx="218900" cy="218900"/>
          </a:xfrm>
          <a:prstGeom prst="rect">
            <a:avLst/>
          </a:prstGeom>
        </p:spPr>
      </p:pic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11265965-2271-4C1C-BD0A-6F85F80FF9A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 rtlCol="0"/>
          <a:lstStyle/>
          <a:p>
            <a:pPr rtl="0"/>
            <a:r>
              <a:rPr lang="fr-FR" dirty="0"/>
              <a:t>07 68 32 74 78</a:t>
            </a:r>
          </a:p>
        </p:txBody>
      </p:sp>
      <p:pic>
        <p:nvPicPr>
          <p:cNvPr id="10" name="Graphisme 9" descr="Smartphone" title="Icône - Numéro de téléphone du présentateur">
            <a:extLst>
              <a:ext uri="{FF2B5EF4-FFF2-40B4-BE49-F238E27FC236}">
                <a16:creationId xmlns:a16="http://schemas.microsoft.com/office/drawing/2014/main" id="{A29DE31C-E099-4579-BB03-675E0A40C5F2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485495" y="4355103"/>
            <a:ext cx="218900" cy="218900"/>
          </a:xfrm>
          <a:prstGeom prst="rect">
            <a:avLst/>
          </a:prstGeom>
        </p:spPr>
      </p:pic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50A3BCC3-A277-4C0B-9EBA-EB53990D8EB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 rtlCol="0"/>
          <a:lstStyle/>
          <a:p>
            <a:pPr rtl="0"/>
            <a:r>
              <a:rPr lang="fr-FR" dirty="0"/>
              <a:t>batiste.blactot1@gmail.com</a:t>
            </a:r>
          </a:p>
        </p:txBody>
      </p:sp>
      <p:pic>
        <p:nvPicPr>
          <p:cNvPr id="9" name="Graphisme 8" descr="Enveloppe" title="Icône - Adresse e-mail du présentateur">
            <a:extLst>
              <a:ext uri="{FF2B5EF4-FFF2-40B4-BE49-F238E27FC236}">
                <a16:creationId xmlns:a16="http://schemas.microsoft.com/office/drawing/2014/main" id="{773C1382-ACE1-460F-A1B6-AB761A7D2E6B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485495" y="4703551"/>
            <a:ext cx="218900" cy="218900"/>
          </a:xfrm>
          <a:prstGeom prst="rect">
            <a:avLst/>
          </a:prstGeom>
        </p:spPr>
      </p:pic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FD8A1232-50A8-4535-AAF9-7F4180EAA0D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 rtlCol="0"/>
          <a:lstStyle/>
          <a:p>
            <a:pPr rtl="0"/>
            <a:r>
              <a:rPr lang="fr-FR" sz="1400" dirty="0"/>
              <a:t>https://github.com/Batiste-Blactot</a:t>
            </a:r>
          </a:p>
        </p:txBody>
      </p:sp>
      <p:pic>
        <p:nvPicPr>
          <p:cNvPr id="11" name="Graphisme 10" descr="Lien">
            <a:extLst>
              <a:ext uri="{FF2B5EF4-FFF2-40B4-BE49-F238E27FC236}">
                <a16:creationId xmlns:a16="http://schemas.microsoft.com/office/drawing/2014/main" id="{0718E6E0-05A2-479C-AEA8-1A385EB73474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472552" y="5040763"/>
            <a:ext cx="244786" cy="244786"/>
          </a:xfrm>
          <a:prstGeom prst="rect">
            <a:avLst/>
          </a:prstGeom>
        </p:spPr>
      </p:pic>
      <p:sp>
        <p:nvSpPr>
          <p:cNvPr id="12" name="Espace réservé du numéro de diapositive 11">
            <a:extLst>
              <a:ext uri="{FF2B5EF4-FFF2-40B4-BE49-F238E27FC236}">
                <a16:creationId xmlns:a16="http://schemas.microsoft.com/office/drawing/2014/main" id="{91814EC9-246A-4C6E-941E-5774FE72F08E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fr-FR" smtClean="0"/>
              <a:pPr rtl="0"/>
              <a:t>37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536783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Espace réservé d’image 13" descr="Main écrivant sur un pense-bête">
            <a:extLst>
              <a:ext uri="{FF2B5EF4-FFF2-40B4-BE49-F238E27FC236}">
                <a16:creationId xmlns:a16="http://schemas.microsoft.com/office/drawing/2014/main" id="{7E468295-904F-0743-AD06-67DA21353B9E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6096000" cy="6371351"/>
          </a:xfrm>
        </p:spPr>
      </p:pic>
      <p:sp>
        <p:nvSpPr>
          <p:cNvPr id="20" name="Rectangle 19" descr="Bloc d’accentuation">
            <a:extLst>
              <a:ext uri="{FF2B5EF4-FFF2-40B4-BE49-F238E27FC236}">
                <a16:creationId xmlns:a16="http://schemas.microsoft.com/office/drawing/2014/main" id="{EFA08948-2B6F-46B1-9D2D-8D7B2B3FB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775824" y="1762069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8100" y="1313895"/>
            <a:ext cx="6641900" cy="1680245"/>
          </a:xfrm>
        </p:spPr>
        <p:txBody>
          <a:bodyPr rtlCol="0"/>
          <a:lstStyle/>
          <a:p>
            <a:pPr rtl="0"/>
            <a:r>
              <a:rPr lang="fr-FR" sz="6000" dirty="0"/>
              <a:t>Spécifications techniques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D355C61F-C8F1-4977-8E1F-F16C0D9EA8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8000" y="3763648"/>
            <a:ext cx="5472000" cy="2068981"/>
          </a:xfrm>
        </p:spPr>
        <p:txBody>
          <a:bodyPr rtlCol="0"/>
          <a:lstStyle/>
          <a:p>
            <a:pPr rtl="0">
              <a:buFont typeface="Wingdings" panose="05000000000000000000" pitchFamily="2" charset="2"/>
              <a:buChar char="Ø"/>
            </a:pPr>
            <a:r>
              <a:rPr lang="fr-FR" dirty="0"/>
              <a:t>Framework Symfony 5</a:t>
            </a:r>
          </a:p>
          <a:p>
            <a:pPr rtl="0">
              <a:buFont typeface="Wingdings" panose="05000000000000000000" pitchFamily="2" charset="2"/>
              <a:buChar char="Ø"/>
            </a:pPr>
            <a:r>
              <a:rPr lang="fr-FR" dirty="0"/>
              <a:t>Possibilité d’utiliser la commande make:crud</a:t>
            </a:r>
          </a:p>
          <a:p>
            <a:pPr rtl="0">
              <a:buFont typeface="Wingdings" panose="05000000000000000000" pitchFamily="2" charset="2"/>
              <a:buChar char="Ø"/>
            </a:pPr>
            <a:r>
              <a:rPr lang="fr-FR" dirty="0"/>
              <a:t>Sécurité de l’application gérée avec le bundle de sécurité Symfony</a:t>
            </a:r>
          </a:p>
          <a:p>
            <a:pPr rtl="0">
              <a:buFont typeface="Wingdings" panose="05000000000000000000" pitchFamily="2" charset="2"/>
              <a:buChar char="Ø"/>
            </a:pPr>
            <a:r>
              <a:rPr lang="fr-FR" dirty="0"/>
              <a:t>Générer les données à l’aide de fixtures</a:t>
            </a:r>
          </a:p>
          <a:p>
            <a:pPr rtl="0">
              <a:buFont typeface="Wingdings" panose="05000000000000000000" pitchFamily="2" charset="2"/>
              <a:buChar char="Ø"/>
            </a:pPr>
            <a:r>
              <a:rPr lang="fr-FR" dirty="0"/>
              <a:t>Javascript ES6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759960" y="6371351"/>
            <a:ext cx="432040" cy="432000"/>
          </a:xfrm>
        </p:spPr>
        <p:txBody>
          <a:bodyPr rtlCol="0"/>
          <a:lstStyle/>
          <a:p>
            <a:pPr rtl="0"/>
            <a:fld id="{19B51A1E-902D-48AF-9020-955120F399B6}" type="slidenum">
              <a:rPr lang="fr-FR" smtClean="0"/>
              <a:pPr rtl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220987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Espace réservé d’image 10" descr="Bureau sur lequel se trouvent un ordinateur, un téléphone, des livres, etc.">
            <a:extLst>
              <a:ext uri="{FF2B5EF4-FFF2-40B4-BE49-F238E27FC236}">
                <a16:creationId xmlns:a16="http://schemas.microsoft.com/office/drawing/2014/main" id="{2E7ADBC3-DECA-9F4C-9289-9E43C727592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Titr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35700" y="1198696"/>
            <a:ext cx="5956300" cy="1944000"/>
          </a:xfrm>
        </p:spPr>
        <p:txBody>
          <a:bodyPr tIns="180000" rtlCol="0"/>
          <a:lstStyle/>
          <a:p>
            <a:pPr rtl="0"/>
            <a:r>
              <a:rPr lang="fr-FR" sz="6000" dirty="0"/>
              <a:t>Partie 1 :</a:t>
            </a:r>
            <a:br>
              <a:rPr lang="fr-FR" sz="6000" dirty="0"/>
            </a:br>
            <a:r>
              <a:rPr lang="fr-FR" sz="4400" dirty="0"/>
              <a:t>Schématisation du Projet</a:t>
            </a:r>
            <a:endParaRPr lang="fr-FR" sz="6000" dirty="0"/>
          </a:p>
        </p:txBody>
      </p:sp>
      <p:sp>
        <p:nvSpPr>
          <p:cNvPr id="14" name="Espace réservé du texte 13">
            <a:extLst>
              <a:ext uri="{FF2B5EF4-FFF2-40B4-BE49-F238E27FC236}">
                <a16:creationId xmlns:a16="http://schemas.microsoft.com/office/drawing/2014/main" id="{F278402B-CA7D-4F5B-B3FA-ED74AB3CFB6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575828" y="3142696"/>
            <a:ext cx="3616171" cy="2106730"/>
          </a:xfrm>
        </p:spPr>
        <p:txBody>
          <a:bodyPr rtlCol="0"/>
          <a:lstStyle/>
          <a:p>
            <a:pPr marL="285750" indent="-285750" algn="l" rtl="0">
              <a:buFont typeface="Wingdings" panose="05000000000000000000" pitchFamily="2" charset="2"/>
              <a:buChar char="Ø"/>
            </a:pPr>
            <a:r>
              <a:rPr lang="fr-FR" dirty="0"/>
              <a:t>Use case</a:t>
            </a:r>
          </a:p>
          <a:p>
            <a:pPr marL="285750" indent="-285750" algn="l" rtl="0">
              <a:buFont typeface="Wingdings" panose="05000000000000000000" pitchFamily="2" charset="2"/>
              <a:buChar char="Ø"/>
            </a:pPr>
            <a:r>
              <a:rPr lang="fr-FR" dirty="0"/>
              <a:t>Arborescence fonctionnelle</a:t>
            </a:r>
          </a:p>
          <a:p>
            <a:pPr marL="285750" indent="-285750" algn="l" rtl="0">
              <a:buFont typeface="Wingdings" panose="05000000000000000000" pitchFamily="2" charset="2"/>
              <a:buChar char="Ø"/>
            </a:pPr>
            <a:r>
              <a:rPr lang="fr-FR" dirty="0"/>
              <a:t>Base de données</a:t>
            </a:r>
          </a:p>
          <a:p>
            <a:pPr marL="285750" indent="-285750" algn="l" rtl="0">
              <a:buFont typeface="Wingdings" panose="05000000000000000000" pitchFamily="2" charset="2"/>
              <a:buChar char="Ø"/>
            </a:pPr>
            <a:r>
              <a:rPr lang="fr-FR" dirty="0"/>
              <a:t>Diagramme de classes</a:t>
            </a:r>
          </a:p>
          <a:p>
            <a:pPr marL="285750" indent="-285750" algn="l" rtl="0">
              <a:buFont typeface="Wingdings" panose="05000000000000000000" pitchFamily="2" charset="2"/>
              <a:buChar char="Ø"/>
            </a:pPr>
            <a:r>
              <a:rPr lang="fr-FR" dirty="0"/>
              <a:t>Wireframes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BDD5A594-D852-43BB-B591-E9D902725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fr-FR" smtClean="0"/>
              <a:pPr rtl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916746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Espace réservé d’image 8" descr="Mains sur un téléphone portable">
            <a:extLst>
              <a:ext uri="{FF2B5EF4-FFF2-40B4-BE49-F238E27FC236}">
                <a16:creationId xmlns:a16="http://schemas.microsoft.com/office/drawing/2014/main" id="{A9A75888-22E3-1D43-9112-DA02186070B5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096000" y="0"/>
            <a:ext cx="6096000" cy="6371351"/>
          </a:xfr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9900" y="89197"/>
            <a:ext cx="4648200" cy="1295720"/>
          </a:xfrm>
        </p:spPr>
        <p:txBody>
          <a:bodyPr rtlCol="0"/>
          <a:lstStyle/>
          <a:p>
            <a:pPr algn="ctr" rtl="0"/>
            <a:r>
              <a:rPr lang="fr-FR" sz="4800" dirty="0"/>
              <a:t>Use Case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fr-FR" smtClean="0"/>
              <a:pPr rtl="0"/>
              <a:t>6</a:t>
            </a:fld>
            <a:endParaRPr lang="fr-FR"/>
          </a:p>
        </p:txBody>
      </p:sp>
      <p:pic>
        <p:nvPicPr>
          <p:cNvPr id="8" name="Espace réservé du contenu 7">
            <a:extLst>
              <a:ext uri="{FF2B5EF4-FFF2-40B4-BE49-F238E27FC236}">
                <a16:creationId xmlns:a16="http://schemas.microsoft.com/office/drawing/2014/main" id="{4FA17E70-58A4-4FEC-B105-B7334B5B133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373870" y="443883"/>
            <a:ext cx="5449881" cy="5743853"/>
          </a:xfrm>
        </p:spPr>
      </p:pic>
    </p:spTree>
    <p:extLst>
      <p:ext uri="{BB962C8B-B14F-4D97-AF65-F5344CB8AC3E}">
        <p14:creationId xmlns:p14="http://schemas.microsoft.com/office/powerpoint/2010/main" val="3854245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Espace réservé d’image 8" descr="Mains sur un téléphone portable">
            <a:extLst>
              <a:ext uri="{FF2B5EF4-FFF2-40B4-BE49-F238E27FC236}">
                <a16:creationId xmlns:a16="http://schemas.microsoft.com/office/drawing/2014/main" id="{A9A75888-22E3-1D43-9112-DA02186070B5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543798" y="0"/>
            <a:ext cx="4648200" cy="6371351"/>
          </a:xfr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43800" y="0"/>
            <a:ext cx="4648200" cy="1295720"/>
          </a:xfrm>
        </p:spPr>
        <p:txBody>
          <a:bodyPr rtlCol="0"/>
          <a:lstStyle/>
          <a:p>
            <a:pPr algn="ctr" rtl="0"/>
            <a:r>
              <a:rPr lang="fr-FR" sz="4800" dirty="0"/>
              <a:t>Arborescence fonctionnelle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fr-FR" smtClean="0"/>
              <a:pPr rtl="0"/>
              <a:t>7</a:t>
            </a:fld>
            <a:endParaRPr lang="fr-FR"/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4CE196A4-F4A5-4AD4-8FD2-E09AC865732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239698" y="355107"/>
            <a:ext cx="7013358" cy="5646198"/>
          </a:xfrm>
        </p:spPr>
      </p:pic>
    </p:spTree>
    <p:extLst>
      <p:ext uri="{BB962C8B-B14F-4D97-AF65-F5344CB8AC3E}">
        <p14:creationId xmlns:p14="http://schemas.microsoft.com/office/powerpoint/2010/main" val="34019554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Espace réservé d’image 8" descr="Mains sur un téléphone portable">
            <a:extLst>
              <a:ext uri="{FF2B5EF4-FFF2-40B4-BE49-F238E27FC236}">
                <a16:creationId xmlns:a16="http://schemas.microsoft.com/office/drawing/2014/main" id="{A9A75888-22E3-1D43-9112-DA02186070B5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543799" y="0"/>
            <a:ext cx="4648200" cy="6371351"/>
          </a:xfr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43800" y="0"/>
            <a:ext cx="4648200" cy="1295720"/>
          </a:xfrm>
        </p:spPr>
        <p:txBody>
          <a:bodyPr rtlCol="0"/>
          <a:lstStyle/>
          <a:p>
            <a:pPr algn="ctr" rtl="0"/>
            <a:r>
              <a:rPr lang="fr-FR" sz="4800" dirty="0"/>
              <a:t>Base de données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fr-FR" smtClean="0"/>
              <a:pPr rtl="0"/>
              <a:t>8</a:t>
            </a:fld>
            <a:endParaRPr lang="fr-FR"/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89EBEE99-45C0-486F-87DA-9C2F24D4738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476188" y="1535836"/>
            <a:ext cx="6723602" cy="3453286"/>
          </a:xfrm>
        </p:spPr>
      </p:pic>
    </p:spTree>
    <p:extLst>
      <p:ext uri="{BB962C8B-B14F-4D97-AF65-F5344CB8AC3E}">
        <p14:creationId xmlns:p14="http://schemas.microsoft.com/office/powerpoint/2010/main" val="35947336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Espace réservé d’image 8" descr="Mains sur un téléphone portable">
            <a:extLst>
              <a:ext uri="{FF2B5EF4-FFF2-40B4-BE49-F238E27FC236}">
                <a16:creationId xmlns:a16="http://schemas.microsoft.com/office/drawing/2014/main" id="{A9A75888-22E3-1D43-9112-DA02186070B5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543799" y="0"/>
            <a:ext cx="4648200" cy="6371351"/>
          </a:xfr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43800" y="0"/>
            <a:ext cx="4648200" cy="1295720"/>
          </a:xfrm>
        </p:spPr>
        <p:txBody>
          <a:bodyPr rtlCol="0"/>
          <a:lstStyle/>
          <a:p>
            <a:pPr algn="ctr" rtl="0"/>
            <a:r>
              <a:rPr lang="fr-FR" sz="4800" dirty="0"/>
              <a:t>Diagramme de classes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fr-FR" smtClean="0"/>
              <a:pPr rtl="0"/>
              <a:t>9</a:t>
            </a:fld>
            <a:endParaRPr lang="fr-FR"/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E49F0800-E548-44D0-A24D-EB3E4337EB2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346229" y="390617"/>
            <a:ext cx="6922560" cy="5672831"/>
          </a:xfrm>
        </p:spPr>
      </p:pic>
    </p:spTree>
    <p:extLst>
      <p:ext uri="{BB962C8B-B14F-4D97-AF65-F5344CB8AC3E}">
        <p14:creationId xmlns:p14="http://schemas.microsoft.com/office/powerpoint/2010/main" val="2518410036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Custom 129">
      <a:dk1>
        <a:sysClr val="windowText" lastClr="000000"/>
      </a:dk1>
      <a:lt1>
        <a:srgbClr val="FFFFFF"/>
      </a:lt1>
      <a:dk2>
        <a:srgbClr val="3F3F3F"/>
      </a:dk2>
      <a:lt2>
        <a:srgbClr val="F2F2F2"/>
      </a:lt2>
      <a:accent1>
        <a:srgbClr val="25C6E3"/>
      </a:accent1>
      <a:accent2>
        <a:srgbClr val="E80554"/>
      </a:accent2>
      <a:accent3>
        <a:srgbClr val="A9E26F"/>
      </a:accent3>
      <a:accent4>
        <a:srgbClr val="EAD000"/>
      </a:accent4>
      <a:accent5>
        <a:srgbClr val="1A0F49"/>
      </a:accent5>
      <a:accent6>
        <a:srgbClr val="FF4A01"/>
      </a:accent6>
      <a:hlink>
        <a:srgbClr val="25C6E3"/>
      </a:hlink>
      <a:folHlink>
        <a:srgbClr val="25C6E3"/>
      </a:folHlink>
    </a:clrScheme>
    <a:fontScheme name="Custom 149">
      <a:majorFont>
        <a:latin typeface="Corbel"/>
        <a:ea typeface=""/>
        <a:cs typeface=""/>
      </a:majorFont>
      <a:minorFont>
        <a:latin typeface="Candar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_19715838_TF16411250.potx" id="{C47F33A4-2C66-428E-B1F4-6919DFF55AE7}" vid="{0C76DC9B-55F5-4846-BECF-7B5783C0B8FE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EA25CC0A0AC24199CDC46C25B8B0BC" ma:contentTypeVersion="9" ma:contentTypeDescription="Create a new document." ma:contentTypeScope="" ma:versionID="76e25e1730b4532ab1d5e5b131a96a5a">
  <xsd:schema xmlns:xsd="http://www.w3.org/2001/XMLSchema" xmlns:xs="http://www.w3.org/2001/XMLSchema" xmlns:p="http://schemas.microsoft.com/office/2006/metadata/properties" xmlns:ns1="http://schemas.microsoft.com/sharepoint/v3" xmlns:ns2="6dc4bcd6-49db-4c07-9060-8acfc67cef9f" xmlns:ns3="fb0879af-3eba-417a-a55a-ffe6dcd6ca77" targetNamespace="http://schemas.microsoft.com/office/2006/metadata/properties" ma:root="true" ma:fieldsID="ad1e9281a84c4949647088091c718de3" ns1:_="" ns2:_="" ns3:_="">
    <xsd:import namespace="http://schemas.microsoft.com/sharepoint/v3"/>
    <xsd:import namespace="6dc4bcd6-49db-4c07-9060-8acfc67cef9f"/>
    <xsd:import namespace="fb0879af-3eba-417a-a55a-ffe6dcd6ca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1:_ip_UnifiedCompliancePolicyProperties" minOccurs="0"/>
                <xsd:element ref="ns1:_ip_UnifiedCompliancePolicyUIAc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c4bcd6-49db-4c07-9060-8acfc67cef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0879af-3eba-417a-a55a-ffe6dcd6ca7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3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4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B64A4C9D-F801-4923-BC6D-E0006F51233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dc4bcd6-49db-4c07-9060-8acfc67cef9f"/>
    <ds:schemaRef ds:uri="fb0879af-3eba-417a-a55a-ffe6dcd6ca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B2218FC-8412-44B9-9E82-D51F1F531141}">
  <ds:schemaRefs>
    <ds:schemaRef ds:uri="http://purl.org/dc/dcmitype/"/>
    <ds:schemaRef ds:uri="6dc4bcd6-49db-4c07-9060-8acfc67cef9f"/>
    <ds:schemaRef ds:uri="http://schemas.microsoft.com/office/2006/metadata/properties"/>
    <ds:schemaRef ds:uri="http://schemas.microsoft.com/office/2006/documentManagement/types"/>
    <ds:schemaRef ds:uri="http://schemas.microsoft.com/sharepoint/v3"/>
    <ds:schemaRef ds:uri="http://www.w3.org/XML/1998/namespace"/>
    <ds:schemaRef ds:uri="http://schemas.microsoft.com/office/infopath/2007/PartnerControls"/>
    <ds:schemaRef ds:uri="http://purl.org/dc/elements/1.1/"/>
    <ds:schemaRef ds:uri="http://schemas.openxmlformats.org/package/2006/metadata/core-properties"/>
    <ds:schemaRef ds:uri="fb0879af-3eba-417a-a55a-ffe6dcd6ca77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Présentation professionnelle percutante</Template>
  <TotalTime>2017</TotalTime>
  <Words>1335</Words>
  <Application>Microsoft Office PowerPoint</Application>
  <PresentationFormat>Grand écran</PresentationFormat>
  <Paragraphs>232</Paragraphs>
  <Slides>37</Slides>
  <Notes>37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37</vt:i4>
      </vt:variant>
    </vt:vector>
  </HeadingPairs>
  <TitlesOfParts>
    <vt:vector size="44" baseType="lpstr">
      <vt:lpstr>Arial</vt:lpstr>
      <vt:lpstr>Calibri</vt:lpstr>
      <vt:lpstr>Candara</vt:lpstr>
      <vt:lpstr>Corbel</vt:lpstr>
      <vt:lpstr>Times New Roman</vt:lpstr>
      <vt:lpstr>Wingdings</vt:lpstr>
      <vt:lpstr>Thème Office</vt:lpstr>
      <vt:lpstr>Projet Todo-List / Symfony</vt:lpstr>
      <vt:lpstr>Projet</vt:lpstr>
      <vt:lpstr>Spécifications fonctionnelles :</vt:lpstr>
      <vt:lpstr>Spécifications techniques</vt:lpstr>
      <vt:lpstr>Partie 1 : Schématisation du Projet</vt:lpstr>
      <vt:lpstr>Use Case</vt:lpstr>
      <vt:lpstr>Arborescence fonctionnelle</vt:lpstr>
      <vt:lpstr>Base de données</vt:lpstr>
      <vt:lpstr>Diagramme de classes</vt:lpstr>
      <vt:lpstr>Wiframe Register</vt:lpstr>
      <vt:lpstr>Wiframe Login</vt:lpstr>
      <vt:lpstr>Wiframe Home</vt:lpstr>
      <vt:lpstr>Wiframe Project / Task</vt:lpstr>
      <vt:lpstr>Partie : 2 Construction du Projet</vt:lpstr>
      <vt:lpstr>Chapitre 1 : Initialiser le Projet</vt:lpstr>
      <vt:lpstr>Chapitre 2 : Modification du fichier .env</vt:lpstr>
      <vt:lpstr>Chapitre 3 : Créer entité user</vt:lpstr>
      <vt:lpstr>Chapitre 4 : Créer les autres entités Project et Task</vt:lpstr>
      <vt:lpstr>Chapitre 5 : Les relations</vt:lpstr>
      <vt:lpstr>Chapitre 6 : Formulaire de connexion</vt:lpstr>
      <vt:lpstr>Chapitre 7 : Formulaire d’inscription</vt:lpstr>
      <vt:lpstr>Chapitre 8 : Créer la base de données</vt:lpstr>
      <vt:lpstr>Chapitre  9 : Templating</vt:lpstr>
      <vt:lpstr>Chapitre  10 : Créer un Controller Front</vt:lpstr>
      <vt:lpstr>Chapitre  11 : Redirections</vt:lpstr>
      <vt:lpstr>Chapitre  12 : Afficher les projets</vt:lpstr>
      <vt:lpstr>Chapitre  13 : Créer un nouveau Projet</vt:lpstr>
      <vt:lpstr>Chapitre  14 : Mettre à jour un projet</vt:lpstr>
      <vt:lpstr>Chapitre  15 : Supprimer un projet</vt:lpstr>
      <vt:lpstr>Chapitre  16 : Voir un seul projet et ses tâches</vt:lpstr>
      <vt:lpstr>Chapitre  17 : Formulaire pour l’entité Project</vt:lpstr>
      <vt:lpstr>Chapitre  18 : Formulaire pour l’entité Task</vt:lpstr>
      <vt:lpstr>Chapitre  19 : Méthode de Project Repository et Task</vt:lpstr>
      <vt:lpstr>Chapitre  20 : Layer JavaScript</vt:lpstr>
      <vt:lpstr>Chapitre  21 : Projet effectuer à l’aide d’un développeur web sur la communauté Discord Believemy </vt:lpstr>
      <vt:lpstr>Chapitre  22 : Conlusion échecs et réussite</vt:lpstr>
      <vt:lpstr>Merci de votre attention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 Todo-List / Symfony</dc:title>
  <dc:creator>Batiste Blactot</dc:creator>
  <cp:lastModifiedBy>Batiste Blactot</cp:lastModifiedBy>
  <cp:revision>22</cp:revision>
  <dcterms:created xsi:type="dcterms:W3CDTF">2021-07-17T13:01:45Z</dcterms:created>
  <dcterms:modified xsi:type="dcterms:W3CDTF">2021-07-18T22:43:02Z</dcterms:modified>
</cp:coreProperties>
</file>